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5.xml" ContentType="application/vnd.openxmlformats-officedocument.theme+xml"/>
  <Override PartName="/ppt/tags/tag3.xml" ContentType="application/vnd.openxmlformats-officedocument.presentationml.tags+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tags/tag4.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7.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86" r:id="rId5"/>
    <p:sldMasterId id="2147484308" r:id="rId6"/>
    <p:sldMasterId id="2147484341" r:id="rId7"/>
    <p:sldMasterId id="2147484369" r:id="rId8"/>
    <p:sldMasterId id="2147484401" r:id="rId9"/>
    <p:sldMasterId id="2147484426" r:id="rId10"/>
    <p:sldMasterId id="2147484434" r:id="rId11"/>
  </p:sldMasterIdLst>
  <p:notesMasterIdLst>
    <p:notesMasterId r:id="rId53"/>
  </p:notesMasterIdLst>
  <p:handoutMasterIdLst>
    <p:handoutMasterId r:id="rId54"/>
  </p:handoutMasterIdLst>
  <p:sldIdLst>
    <p:sldId id="1338" r:id="rId12"/>
    <p:sldId id="1511" r:id="rId13"/>
    <p:sldId id="1523" r:id="rId14"/>
    <p:sldId id="1512" r:id="rId15"/>
    <p:sldId id="1534" r:id="rId16"/>
    <p:sldId id="1531" r:id="rId17"/>
    <p:sldId id="1532" r:id="rId18"/>
    <p:sldId id="1527" r:id="rId19"/>
    <p:sldId id="1535" r:id="rId20"/>
    <p:sldId id="1524" r:id="rId21"/>
    <p:sldId id="1536" r:id="rId22"/>
    <p:sldId id="1476" r:id="rId23"/>
    <p:sldId id="1494" r:id="rId24"/>
    <p:sldId id="1491" r:id="rId25"/>
    <p:sldId id="1482" r:id="rId26"/>
    <p:sldId id="1487" r:id="rId27"/>
    <p:sldId id="1515" r:id="rId28"/>
    <p:sldId id="1517" r:id="rId29"/>
    <p:sldId id="1519" r:id="rId30"/>
    <p:sldId id="1521" r:id="rId31"/>
    <p:sldId id="1514" r:id="rId32"/>
    <p:sldId id="1498" r:id="rId33"/>
    <p:sldId id="1502" r:id="rId34"/>
    <p:sldId id="1503" r:id="rId35"/>
    <p:sldId id="1504" r:id="rId36"/>
    <p:sldId id="1505" r:id="rId37"/>
    <p:sldId id="1506" r:id="rId38"/>
    <p:sldId id="1507" r:id="rId39"/>
    <p:sldId id="1496" r:id="rId40"/>
    <p:sldId id="1501" r:id="rId41"/>
    <p:sldId id="1509" r:id="rId42"/>
    <p:sldId id="1526" r:id="rId43"/>
    <p:sldId id="1530" r:id="rId44"/>
    <p:sldId id="1537" r:id="rId45"/>
    <p:sldId id="1541" r:id="rId46"/>
    <p:sldId id="1538" r:id="rId47"/>
    <p:sldId id="1539" r:id="rId48"/>
    <p:sldId id="1540" r:id="rId49"/>
    <p:sldId id="1533" r:id="rId50"/>
    <p:sldId id="1510" r:id="rId51"/>
    <p:sldId id="1528" r:id="rId5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dd" id="{A073DAE3-B461-442F-A3D3-6642BD875E45}">
          <p14:sldIdLst>
            <p14:sldId id="1338"/>
            <p14:sldId id="1511"/>
            <p14:sldId id="1523"/>
            <p14:sldId id="1512"/>
            <p14:sldId id="1534"/>
            <p14:sldId id="1531"/>
            <p14:sldId id="1532"/>
            <p14:sldId id="1527"/>
            <p14:sldId id="1535"/>
            <p14:sldId id="1524"/>
          </p14:sldIdLst>
        </p14:section>
        <p14:section name="Adam" id="{5CBACB08-3621-4F0C-920C-838DCBE60950}">
          <p14:sldIdLst>
            <p14:sldId id="1536"/>
            <p14:sldId id="1476"/>
            <p14:sldId id="1494"/>
            <p14:sldId id="1491"/>
            <p14:sldId id="1482"/>
            <p14:sldId id="1487"/>
            <p14:sldId id="1515"/>
            <p14:sldId id="1517"/>
            <p14:sldId id="1519"/>
            <p14:sldId id="1521"/>
          </p14:sldIdLst>
        </p14:section>
        <p14:section name="Todd" id="{15F4FD78-B39D-4A79-8C47-A6D26F184BDB}">
          <p14:sldIdLst>
            <p14:sldId id="1514"/>
            <p14:sldId id="1498"/>
            <p14:sldId id="1502"/>
            <p14:sldId id="1503"/>
            <p14:sldId id="1504"/>
            <p14:sldId id="1505"/>
            <p14:sldId id="1506"/>
            <p14:sldId id="1507"/>
            <p14:sldId id="1496"/>
            <p14:sldId id="1501"/>
            <p14:sldId id="1509"/>
            <p14:sldId id="1526"/>
            <p14:sldId id="1530"/>
            <p14:sldId id="1537"/>
            <p14:sldId id="1541"/>
            <p14:sldId id="1538"/>
            <p14:sldId id="1539"/>
            <p14:sldId id="1540"/>
            <p14:sldId id="1533"/>
            <p14:sldId id="1510"/>
            <p14:sldId id="15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47D8FF"/>
    <a:srgbClr val="11CCFF"/>
    <a:srgbClr val="85E5FF"/>
    <a:srgbClr val="43D7FF"/>
    <a:srgbClr val="B4A0FF"/>
    <a:srgbClr val="00000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16" autoAdjust="0"/>
    <p:restoredTop sz="73154" autoAdjust="0"/>
  </p:normalViewPr>
  <p:slideViewPr>
    <p:cSldViewPr>
      <p:cViewPr varScale="1">
        <p:scale>
          <a:sx n="49" d="100"/>
          <a:sy n="49" d="100"/>
        </p:scale>
        <p:origin x="752" y="36"/>
      </p:cViewPr>
      <p:guideLst/>
    </p:cSldViewPr>
  </p:slideViewPr>
  <p:outlineViewPr>
    <p:cViewPr>
      <p:scale>
        <a:sx n="33" d="100"/>
        <a:sy n="33" d="100"/>
      </p:scale>
      <p:origin x="0" y="-342"/>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Ignite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10/13/2015 9:24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10/13/2015 9:24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sdn.microsoft.com/library/dn568101.aspx"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sdn.microsoft.com/en-us/library/azure/dn170477.aspx"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qpid.apache.org/" TargetMode="External"/><Relationship Id="rId4" Type="http://schemas.openxmlformats.org/officeDocument/2006/relationships/hyperlink" Target="https://msdn.microsoft.com/en-us/library/azure/microsoft.servicebus.messaging.eventhubclient.aspx"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zure.microsoft.com/en-us/pricing/details/event-hub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sdn.microsoft.com/en-us/library/azure/dn170477.aspx"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qpid.apache.org/" TargetMode="External"/><Relationship Id="rId4" Type="http://schemas.openxmlformats.org/officeDocument/2006/relationships/hyperlink" Target="https://msdn.microsoft.com/en-us/library/azure/microsoft.servicebus.messaging.eventhubclient.aspx"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endParaRPr lang="en-US" dirty="0"/>
          </a:p>
        </p:txBody>
      </p:sp>
      <p:sp>
        <p:nvSpPr>
          <p:cNvPr id="5" name="Footer Placeholder 4"/>
          <p:cNvSpPr>
            <a:spLocks noGrp="1"/>
          </p:cNvSpPr>
          <p:nvPr>
            <p:ph type="ftr" sz="quarter" idx="4"/>
          </p:nvPr>
        </p:nvSpPr>
        <p:spPr>
          <a:xfrm>
            <a:off x="0" y="8964871"/>
            <a:ext cx="3094096" cy="473559"/>
          </a:xfrm>
          <a:prstGeom prst="rect">
            <a:avLst/>
          </a:prstGeom>
        </p:spPr>
        <p:txBody>
          <a:bodyPr lIns="92958" tIns="46479" rIns="92958" bIns="46479"/>
          <a:lstStyle/>
          <a:p>
            <a:pPr defTabSz="950051"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051"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1444" name="Date Placeholder 5"/>
          <p:cNvSpPr>
            <a:spLocks noGrp="1"/>
          </p:cNvSpPr>
          <p:nvPr>
            <p:ph type="dt" sz="quarter" idx="1"/>
          </p:nvPr>
        </p:nvSpPr>
        <p:spPr bwMode="auto">
          <a:xfrm>
            <a:off x="3956550" y="0"/>
            <a:ext cx="3026833" cy="46418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958" tIns="46479" rIns="92958" bIns="46479"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55283" indent="-290493">
              <a:defRPr>
                <a:solidFill>
                  <a:schemeClr val="tx1"/>
                </a:solidFill>
                <a:latin typeface="Segoe UI" charset="0"/>
                <a:ea typeface="ＭＳ Ｐゴシック" charset="0"/>
              </a:defRPr>
            </a:lvl2pPr>
            <a:lvl3pPr marL="1161974" indent="-232395">
              <a:defRPr>
                <a:solidFill>
                  <a:schemeClr val="tx1"/>
                </a:solidFill>
                <a:latin typeface="Segoe UI" charset="0"/>
                <a:ea typeface="ＭＳ Ｐゴシック" charset="0"/>
              </a:defRPr>
            </a:lvl3pPr>
            <a:lvl4pPr marL="1626763" indent="-232395">
              <a:defRPr>
                <a:solidFill>
                  <a:schemeClr val="tx1"/>
                </a:solidFill>
                <a:latin typeface="Segoe UI" charset="0"/>
                <a:ea typeface="ＭＳ Ｐゴシック" charset="0"/>
              </a:defRPr>
            </a:lvl4pPr>
            <a:lvl5pPr marL="2091553" indent="-232395">
              <a:defRPr>
                <a:solidFill>
                  <a:schemeClr val="tx1"/>
                </a:solidFill>
                <a:latin typeface="Segoe UI" charset="0"/>
                <a:ea typeface="ＭＳ Ｐゴシック" charset="0"/>
              </a:defRPr>
            </a:lvl5pPr>
            <a:lvl6pPr marL="2556342" indent="-232395" defTabSz="947332" fontAlgn="base">
              <a:spcBef>
                <a:spcPct val="0"/>
              </a:spcBef>
              <a:spcAft>
                <a:spcPct val="0"/>
              </a:spcAft>
              <a:defRPr>
                <a:solidFill>
                  <a:schemeClr val="tx1"/>
                </a:solidFill>
                <a:latin typeface="Segoe UI" charset="0"/>
                <a:ea typeface="ＭＳ Ｐゴシック" charset="0"/>
              </a:defRPr>
            </a:lvl6pPr>
            <a:lvl7pPr marL="3021132" indent="-232395" defTabSz="947332" fontAlgn="base">
              <a:spcBef>
                <a:spcPct val="0"/>
              </a:spcBef>
              <a:spcAft>
                <a:spcPct val="0"/>
              </a:spcAft>
              <a:defRPr>
                <a:solidFill>
                  <a:schemeClr val="tx1"/>
                </a:solidFill>
                <a:latin typeface="Segoe UI" charset="0"/>
                <a:ea typeface="ＭＳ Ｐゴシック" charset="0"/>
              </a:defRPr>
            </a:lvl7pPr>
            <a:lvl8pPr marL="3485921" indent="-232395" defTabSz="947332" fontAlgn="base">
              <a:spcBef>
                <a:spcPct val="0"/>
              </a:spcBef>
              <a:spcAft>
                <a:spcPct val="0"/>
              </a:spcAft>
              <a:defRPr>
                <a:solidFill>
                  <a:schemeClr val="tx1"/>
                </a:solidFill>
                <a:latin typeface="Segoe UI" charset="0"/>
                <a:ea typeface="ＭＳ Ｐゴシック" charset="0"/>
              </a:defRPr>
            </a:lvl8pPr>
            <a:lvl9pPr marL="3950711" indent="-232395" defTabSz="947332" fontAlgn="base">
              <a:spcBef>
                <a:spcPct val="0"/>
              </a:spcBef>
              <a:spcAft>
                <a:spcPct val="0"/>
              </a:spcAft>
              <a:defRPr>
                <a:solidFill>
                  <a:schemeClr val="tx1"/>
                </a:solidFill>
                <a:latin typeface="Segoe UI" charset="0"/>
                <a:ea typeface="ＭＳ Ｐゴシック" charset="0"/>
              </a:defRPr>
            </a:lvl9pPr>
          </a:lstStyle>
          <a:p>
            <a:pPr defTabSz="947332" fontAlgn="base">
              <a:spcBef>
                <a:spcPct val="0"/>
              </a:spcBef>
              <a:spcAft>
                <a:spcPct val="0"/>
              </a:spcAft>
            </a:pPr>
            <a:fld id="{77B339E5-2C5A-964E-A324-80E05A226C75}" type="datetime1">
              <a:rPr lang="en-US">
                <a:solidFill>
                  <a:srgbClr val="000000"/>
                </a:solidFill>
                <a:latin typeface="Calibri" charset="0"/>
              </a:rPr>
              <a:pPr defTabSz="947332" fontAlgn="base">
                <a:spcBef>
                  <a:spcPct val="0"/>
                </a:spcBef>
                <a:spcAft>
                  <a:spcPct val="0"/>
                </a:spcAft>
              </a:pPr>
              <a:t>10/13/2015</a:t>
            </a:fld>
            <a:endParaRPr lang="en-US" dirty="0">
              <a:solidFill>
                <a:srgbClr val="000000"/>
              </a:solidFill>
              <a:latin typeface="Calibri" charset="0"/>
            </a:endParaRPr>
          </a:p>
        </p:txBody>
      </p:sp>
      <p:sp>
        <p:nvSpPr>
          <p:cNvPr id="61445"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55283" indent="-290493">
              <a:defRPr>
                <a:solidFill>
                  <a:schemeClr val="tx1"/>
                </a:solidFill>
                <a:latin typeface="Segoe UI" charset="0"/>
                <a:ea typeface="ＭＳ Ｐゴシック" charset="0"/>
              </a:defRPr>
            </a:lvl2pPr>
            <a:lvl3pPr marL="1161974" indent="-232395">
              <a:defRPr>
                <a:solidFill>
                  <a:schemeClr val="tx1"/>
                </a:solidFill>
                <a:latin typeface="Segoe UI" charset="0"/>
                <a:ea typeface="ＭＳ Ｐゴシック" charset="0"/>
              </a:defRPr>
            </a:lvl3pPr>
            <a:lvl4pPr marL="1626763" indent="-232395">
              <a:defRPr>
                <a:solidFill>
                  <a:schemeClr val="tx1"/>
                </a:solidFill>
                <a:latin typeface="Segoe UI" charset="0"/>
                <a:ea typeface="ＭＳ Ｐゴシック" charset="0"/>
              </a:defRPr>
            </a:lvl4pPr>
            <a:lvl5pPr marL="2091553" indent="-232395">
              <a:defRPr>
                <a:solidFill>
                  <a:schemeClr val="tx1"/>
                </a:solidFill>
                <a:latin typeface="Segoe UI" charset="0"/>
                <a:ea typeface="ＭＳ Ｐゴシック" charset="0"/>
              </a:defRPr>
            </a:lvl5pPr>
            <a:lvl6pPr marL="2556342" indent="-232395" defTabSz="947332" fontAlgn="base">
              <a:spcBef>
                <a:spcPct val="0"/>
              </a:spcBef>
              <a:spcAft>
                <a:spcPct val="0"/>
              </a:spcAft>
              <a:defRPr>
                <a:solidFill>
                  <a:schemeClr val="tx1"/>
                </a:solidFill>
                <a:latin typeface="Segoe UI" charset="0"/>
                <a:ea typeface="ＭＳ Ｐゴシック" charset="0"/>
              </a:defRPr>
            </a:lvl6pPr>
            <a:lvl7pPr marL="3021132" indent="-232395" defTabSz="947332" fontAlgn="base">
              <a:spcBef>
                <a:spcPct val="0"/>
              </a:spcBef>
              <a:spcAft>
                <a:spcPct val="0"/>
              </a:spcAft>
              <a:defRPr>
                <a:solidFill>
                  <a:schemeClr val="tx1"/>
                </a:solidFill>
                <a:latin typeface="Segoe UI" charset="0"/>
                <a:ea typeface="ＭＳ Ｐゴシック" charset="0"/>
              </a:defRPr>
            </a:lvl7pPr>
            <a:lvl8pPr marL="3485921" indent="-232395" defTabSz="947332" fontAlgn="base">
              <a:spcBef>
                <a:spcPct val="0"/>
              </a:spcBef>
              <a:spcAft>
                <a:spcPct val="0"/>
              </a:spcAft>
              <a:defRPr>
                <a:solidFill>
                  <a:schemeClr val="tx1"/>
                </a:solidFill>
                <a:latin typeface="Segoe UI" charset="0"/>
                <a:ea typeface="ＭＳ Ｐゴシック" charset="0"/>
              </a:defRPr>
            </a:lvl8pPr>
            <a:lvl9pPr marL="3950711" indent="-232395" defTabSz="947332" fontAlgn="base">
              <a:spcBef>
                <a:spcPct val="0"/>
              </a:spcBef>
              <a:spcAft>
                <a:spcPct val="0"/>
              </a:spcAft>
              <a:defRPr>
                <a:solidFill>
                  <a:schemeClr val="tx1"/>
                </a:solidFill>
                <a:latin typeface="Segoe UI" charset="0"/>
                <a:ea typeface="ＭＳ Ｐゴシック" charset="0"/>
              </a:defRPr>
            </a:lvl9pPr>
          </a:lstStyle>
          <a:p>
            <a:pPr defTabSz="947332" fontAlgn="base">
              <a:spcBef>
                <a:spcPct val="0"/>
              </a:spcBef>
              <a:spcAft>
                <a:spcPct val="0"/>
              </a:spcAft>
            </a:pPr>
            <a:fld id="{1A6394F6-822C-1448-96C9-DC8FB41C7165}" type="slidenum">
              <a:rPr lang="en-US">
                <a:solidFill>
                  <a:srgbClr val="000000"/>
                </a:solidFill>
                <a:latin typeface="Calibri" charset="0"/>
              </a:rPr>
              <a:pPr defTabSz="947332" fontAlgn="base">
                <a:spcBef>
                  <a:spcPct val="0"/>
                </a:spcBef>
                <a:spcAft>
                  <a:spcPct val="0"/>
                </a:spcAft>
              </a:pPr>
              <a:t>5</a:t>
            </a:fld>
            <a:endParaRPr lang="en-US" dirty="0">
              <a:solidFill>
                <a:srgbClr val="000000"/>
              </a:solidFill>
              <a:latin typeface="Calibri" charset="0"/>
            </a:endParaRPr>
          </a:p>
        </p:txBody>
      </p:sp>
    </p:spTree>
    <p:extLst>
      <p:ext uri="{BB962C8B-B14F-4D97-AF65-F5344CB8AC3E}">
        <p14:creationId xmlns:p14="http://schemas.microsoft.com/office/powerpoint/2010/main" val="3446209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AU" sz="900" b="0" i="0" kern="1200" dirty="0" smtClean="0">
                <a:solidFill>
                  <a:schemeClr val="tx1"/>
                </a:solidFill>
                <a:effectLst/>
                <a:latin typeface="Segoe UI Light" pitchFamily="34" charset="0"/>
                <a:ea typeface="+mn-ea"/>
                <a:cs typeface="+mn-cs"/>
              </a:rPr>
              <a:t>Event Hubs provides a message stream handling capability and though an Event Hub is an entity similar to queues and topics, it has very different characteristics than traditional enterprise messaging. Enterprise messaging scenarios commonly require a number of sophisticated capabilities such as sequencing, dead-lettering, transaction support, and strong delivery assurances, while the dominant concern for event ingestion is high throughput and processing flexibility for event streams. Therefore, the Azure Event Hubs capability differs from Service Bus topics in that it is </a:t>
            </a:r>
            <a:r>
              <a:rPr lang="en-AU" sz="900" b="1" i="0" kern="1200" dirty="0" smtClean="0">
                <a:solidFill>
                  <a:schemeClr val="tx1"/>
                </a:solidFill>
                <a:effectLst/>
                <a:latin typeface="Segoe UI Light" pitchFamily="34" charset="0"/>
                <a:ea typeface="+mn-ea"/>
                <a:cs typeface="+mn-cs"/>
              </a:rPr>
              <a:t>strongly biased towards high throughput and event processing scenarios</a:t>
            </a:r>
            <a:r>
              <a:rPr lang="en-AU" sz="900" b="0" i="0" kern="1200" dirty="0" smtClean="0">
                <a:solidFill>
                  <a:schemeClr val="tx1"/>
                </a:solidFill>
                <a:effectLst/>
                <a:latin typeface="Segoe UI Light" pitchFamily="34" charset="0"/>
                <a:ea typeface="+mn-ea"/>
                <a:cs typeface="+mn-cs"/>
              </a:rPr>
              <a:t>. As such, Event Hubs does not implement some of the messaging capabilities that are available for topics. If you need those capabilities, topics remain the optimal choice.</a:t>
            </a:r>
            <a:endParaRPr lang="en-US" dirty="0" smtClean="0"/>
          </a:p>
          <a:p>
            <a:endParaRPr lang="en-US" dirty="0" smtClean="0"/>
          </a:p>
          <a:p>
            <a:r>
              <a:rPr lang="en-AU" sz="900" b="0" i="0" kern="1200" dirty="0" smtClean="0">
                <a:solidFill>
                  <a:schemeClr val="tx1"/>
                </a:solidFill>
                <a:effectLst/>
                <a:latin typeface="Segoe UI Light" pitchFamily="34" charset="0"/>
                <a:ea typeface="+mn-ea"/>
                <a:cs typeface="+mn-cs"/>
              </a:rPr>
              <a:t>An Event Hub is created at the namespace level in Service Bus, similar to queues and topics. Event Hubs uses AMQP and HTTP as its primary API interfaces.</a:t>
            </a:r>
          </a:p>
          <a:p>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Event Hubs provides message streaming through a partitioned consumer pattern. Queues and topics use a </a:t>
            </a:r>
            <a:r>
              <a:rPr lang="en-AU" sz="900" b="0" i="0" u="none" strike="noStrike" kern="1200" dirty="0" smtClean="0">
                <a:solidFill>
                  <a:schemeClr val="tx1"/>
                </a:solidFill>
                <a:effectLst/>
                <a:latin typeface="Segoe UI Light" pitchFamily="34" charset="0"/>
                <a:ea typeface="+mn-ea"/>
                <a:cs typeface="+mn-cs"/>
                <a:hlinkClick r:id="rId3"/>
              </a:rPr>
              <a:t>Competing Consumer</a:t>
            </a:r>
            <a:r>
              <a:rPr lang="en-AU" sz="900" b="0" i="0" kern="1200" dirty="0" smtClean="0">
                <a:solidFill>
                  <a:schemeClr val="tx1"/>
                </a:solidFill>
                <a:effectLst/>
                <a:latin typeface="Segoe UI Light" pitchFamily="34" charset="0"/>
                <a:ea typeface="+mn-ea"/>
                <a:cs typeface="+mn-cs"/>
              </a:rPr>
              <a:t> model in which each consumer attempts to read from the same queue or resource. This competition for the resource ultimately results in complexity and scale limits for stream processing applications. Event Hubs uses a partitioned consumer pattern in which each consumer only reads a specific subset, or partition, of the message stream. This pattern enables tremendous horizontal scale for event processing and provides other stream-focused features that are unavailable in queues and topics.</a:t>
            </a:r>
          </a:p>
          <a:p>
            <a:endParaRPr lang="en-AU" sz="900" b="0" i="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10/13/2015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69453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Partitions retain data for a configured retention time that is set at the Event Hub level and applies across all partitions in the Event Hub. Events expire on a time basis; you cannot explicitly delete them. An Event Hub contains multiple partitions. Each partition is independent and contains its own sequence of data. As a result, partitions often grow at different rates.</a:t>
            </a:r>
          </a:p>
          <a:p>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The number of partitions is specified at the Event Hub creation time and must be between eight and 32.</a:t>
            </a:r>
          </a:p>
          <a:p>
            <a:r>
              <a:rPr lang="en-AU" sz="900" b="0" i="0" kern="1200" dirty="0" smtClean="0">
                <a:solidFill>
                  <a:schemeClr val="tx1"/>
                </a:solidFill>
                <a:effectLst/>
                <a:latin typeface="Segoe UI Light" pitchFamily="34" charset="0"/>
                <a:ea typeface="+mn-ea"/>
                <a:cs typeface="+mn-cs"/>
              </a:rPr>
              <a:t>The number of partitions is primarily influenced by the degree of downstream parallelism required in consuming applications. Partitions are a data organization mechanism and are more related to downstream parallelism than to Event Hub throughput. This makes the choice of number of partitions in an Event Hub directly related to the number of concurrent readers you expect to have. </a:t>
            </a:r>
          </a:p>
          <a:p>
            <a:r>
              <a:rPr lang="en-AU" sz="900" b="0" i="0" kern="1200" dirty="0" smtClean="0">
                <a:solidFill>
                  <a:schemeClr val="tx1"/>
                </a:solidFill>
                <a:effectLst/>
                <a:latin typeface="Segoe UI Light" pitchFamily="34" charset="0"/>
                <a:ea typeface="+mn-ea"/>
                <a:cs typeface="+mn-cs"/>
              </a:rPr>
              <a:t>After Event Hub creation, the partition count is not changeable so you should consider this number in terms of long-term expected parallelism. You can increase the 32 partition limit by contacting the Microsoft Azure Service Bus team.</a:t>
            </a: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10/13/2015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00288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0" i="0" u="none" strike="noStrike" kern="1200" dirty="0" smtClean="0">
                <a:solidFill>
                  <a:schemeClr val="tx1"/>
                </a:solidFill>
                <a:effectLst/>
                <a:latin typeface="Segoe UI Light" pitchFamily="34" charset="0"/>
                <a:ea typeface="+mn-ea"/>
                <a:cs typeface="+mn-cs"/>
              </a:rPr>
              <a:t>Acquiring a SAS Token</a:t>
            </a:r>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Shared Access Signature (SAS) is the authentication mechanism for Event Hubs. Service Bus provides SAS policies at the namespace and Event Hubs level. A SAS token is generated from a SAS key and is an SHA hash of a URL encoded in a specific format. Using the name of the key (policy) and the token, Service Bus can regenerate the hash and thus authenticate the sender. Normally, SAS tokens for event publishers are created with only send privileges on a specific Event Hub. This SAS token URL mechanism is the basis for publisher identification introduced in the Publisher Policy. For more information about working with SAS, see </a:t>
            </a:r>
            <a:r>
              <a:rPr lang="en-AU" sz="900" b="0" i="0" u="none" strike="noStrike" kern="1200" dirty="0" smtClean="0">
                <a:solidFill>
                  <a:schemeClr val="tx1"/>
                </a:solidFill>
                <a:effectLst/>
                <a:latin typeface="Segoe UI Light" pitchFamily="34" charset="0"/>
                <a:ea typeface="+mn-ea"/>
                <a:cs typeface="+mn-cs"/>
                <a:hlinkClick r:id="rId3"/>
              </a:rPr>
              <a:t>Shared Access Signature Authentication with Service Bus</a:t>
            </a:r>
            <a:r>
              <a:rPr lang="en-AU" sz="900" b="0" i="0" kern="1200" dirty="0" smtClean="0">
                <a:solidFill>
                  <a:schemeClr val="tx1"/>
                </a:solidFill>
                <a:effectLst/>
                <a:latin typeface="Segoe UI Light" pitchFamily="34" charset="0"/>
                <a:ea typeface="+mn-ea"/>
                <a:cs typeface="+mn-cs"/>
              </a:rPr>
              <a:t>.</a:t>
            </a:r>
          </a:p>
          <a:p>
            <a:endParaRPr lang="en-AU" sz="900" b="0" i="0" u="none" strike="noStrike" kern="1200" dirty="0" smtClean="0">
              <a:solidFill>
                <a:schemeClr val="tx1"/>
              </a:solidFill>
              <a:effectLst/>
              <a:latin typeface="Segoe UI Light" pitchFamily="34" charset="0"/>
              <a:ea typeface="+mn-ea"/>
              <a:cs typeface="+mn-cs"/>
            </a:endParaRPr>
          </a:p>
          <a:p>
            <a:r>
              <a:rPr lang="en-AU" sz="900" b="0" i="0" u="none" strike="noStrike" kern="1200" dirty="0" smtClean="0">
                <a:solidFill>
                  <a:schemeClr val="tx1"/>
                </a:solidFill>
                <a:effectLst/>
                <a:latin typeface="Segoe UI Light" pitchFamily="34" charset="0"/>
                <a:ea typeface="+mn-ea"/>
                <a:cs typeface="+mn-cs"/>
              </a:rPr>
              <a:t>Publishing an Event</a:t>
            </a:r>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You can publish an event via AMQP 1.0 or HTTPS. Service Bus provides an </a:t>
            </a:r>
            <a:r>
              <a:rPr lang="en-AU" sz="900" b="0" i="0" u="none" strike="noStrike" kern="1200" dirty="0" err="1" smtClean="0">
                <a:solidFill>
                  <a:schemeClr val="tx1"/>
                </a:solidFill>
                <a:effectLst/>
                <a:latin typeface="Segoe UI Light" pitchFamily="34" charset="0"/>
                <a:ea typeface="+mn-ea"/>
                <a:cs typeface="+mn-cs"/>
                <a:hlinkClick r:id="rId4"/>
              </a:rPr>
              <a:t>EventHubClient</a:t>
            </a:r>
            <a:r>
              <a:rPr lang="en-AU" sz="900" b="0" i="0" kern="1200" dirty="0" smtClean="0">
                <a:solidFill>
                  <a:schemeClr val="tx1"/>
                </a:solidFill>
                <a:effectLst/>
                <a:latin typeface="Segoe UI Light" pitchFamily="34" charset="0"/>
                <a:ea typeface="+mn-ea"/>
                <a:cs typeface="+mn-cs"/>
              </a:rPr>
              <a:t> class that you can use for publishing events to an Event Hub from .NET clients. For other runtimes and platforms, you can use any AMQP 1.0 client such as </a:t>
            </a:r>
            <a:r>
              <a:rPr lang="en-AU" sz="900" b="0" i="0" u="none" strike="noStrike" kern="1200" dirty="0" smtClean="0">
                <a:solidFill>
                  <a:schemeClr val="tx1"/>
                </a:solidFill>
                <a:effectLst/>
                <a:latin typeface="Segoe UI Light" pitchFamily="34" charset="0"/>
                <a:ea typeface="+mn-ea"/>
                <a:cs typeface="+mn-cs"/>
                <a:hlinkClick r:id="rId5"/>
              </a:rPr>
              <a:t>Apache </a:t>
            </a:r>
            <a:r>
              <a:rPr lang="en-AU" sz="900" b="0" i="0" u="none" strike="noStrike" kern="1200" dirty="0" err="1" smtClean="0">
                <a:solidFill>
                  <a:schemeClr val="tx1"/>
                </a:solidFill>
                <a:effectLst/>
                <a:latin typeface="Segoe UI Light" pitchFamily="34" charset="0"/>
                <a:ea typeface="+mn-ea"/>
                <a:cs typeface="+mn-cs"/>
                <a:hlinkClick r:id="rId5"/>
              </a:rPr>
              <a:t>Qpid</a:t>
            </a:r>
            <a:r>
              <a:rPr lang="en-AU" sz="900" b="0" i="0" kern="1200" dirty="0" smtClean="0">
                <a:solidFill>
                  <a:schemeClr val="tx1"/>
                </a:solidFill>
                <a:effectLst/>
                <a:latin typeface="Segoe UI Light" pitchFamily="34" charset="0"/>
                <a:ea typeface="+mn-ea"/>
                <a:cs typeface="+mn-cs"/>
              </a:rPr>
              <a:t>. </a:t>
            </a:r>
          </a:p>
          <a:p>
            <a:endParaRPr lang="en-AU" sz="900" b="0" i="0" kern="1200" dirty="0" smtClean="0">
              <a:solidFill>
                <a:schemeClr val="tx1"/>
              </a:solidFill>
              <a:effectLst/>
              <a:latin typeface="Segoe UI Light" pitchFamily="34" charset="0"/>
              <a:ea typeface="+mn-ea"/>
              <a:cs typeface="+mn-cs"/>
            </a:endParaRPr>
          </a:p>
          <a:p>
            <a:r>
              <a:rPr lang="en-AU" sz="900" b="1" i="0" kern="1200" dirty="0" smtClean="0">
                <a:solidFill>
                  <a:schemeClr val="tx1"/>
                </a:solidFill>
                <a:effectLst/>
                <a:latin typeface="Segoe UI Light" pitchFamily="34" charset="0"/>
                <a:ea typeface="+mn-ea"/>
                <a:cs typeface="+mn-cs"/>
              </a:rPr>
              <a:t>You can publish events individually, or batched. </a:t>
            </a:r>
          </a:p>
          <a:p>
            <a:r>
              <a:rPr lang="en-AU" sz="900" b="1" i="0" kern="1200" dirty="0" smtClean="0">
                <a:solidFill>
                  <a:schemeClr val="tx1"/>
                </a:solidFill>
                <a:effectLst/>
                <a:latin typeface="Segoe UI Light" pitchFamily="34" charset="0"/>
                <a:ea typeface="+mn-ea"/>
                <a:cs typeface="+mn-cs"/>
              </a:rPr>
              <a:t>A single publication (event data instance) has a limit of 256KB</a:t>
            </a:r>
            <a:r>
              <a:rPr lang="en-AU" sz="900" b="0" i="0" kern="1200" dirty="0" smtClean="0">
                <a:solidFill>
                  <a:schemeClr val="tx1"/>
                </a:solidFill>
                <a:effectLst/>
                <a:latin typeface="Segoe UI Light" pitchFamily="34" charset="0"/>
                <a:ea typeface="+mn-ea"/>
                <a:cs typeface="+mn-cs"/>
              </a:rPr>
              <a:t>, regardless of whether it is a single event or a batch. Publishing events larger than this will result in an error. It is a best practice for publishers to be unaware of partitions within the Event Hub and to only specify a </a:t>
            </a:r>
            <a:r>
              <a:rPr lang="en-AU" sz="900" b="1" i="0" kern="1200" dirty="0" err="1" smtClean="0">
                <a:solidFill>
                  <a:schemeClr val="tx1"/>
                </a:solidFill>
                <a:effectLst/>
                <a:latin typeface="Segoe UI Light" pitchFamily="34" charset="0"/>
                <a:ea typeface="+mn-ea"/>
                <a:cs typeface="+mn-cs"/>
              </a:rPr>
              <a:t>PartitionKey</a:t>
            </a:r>
            <a:r>
              <a:rPr lang="en-AU" sz="900" b="0" i="0" kern="1200" dirty="0" smtClean="0">
                <a:solidFill>
                  <a:schemeClr val="tx1"/>
                </a:solidFill>
                <a:effectLst/>
                <a:latin typeface="Segoe UI Light" pitchFamily="34" charset="0"/>
                <a:ea typeface="+mn-ea"/>
                <a:cs typeface="+mn-cs"/>
              </a:rPr>
              <a:t>, introduced below, or their identity via their SAS token.</a:t>
            </a:r>
          </a:p>
          <a:p>
            <a:r>
              <a:rPr lang="en-AU" sz="900" b="0" i="0" kern="1200" dirty="0" smtClean="0">
                <a:solidFill>
                  <a:schemeClr val="tx1"/>
                </a:solidFill>
                <a:effectLst/>
                <a:latin typeface="Segoe UI Light" pitchFamily="34" charset="0"/>
                <a:ea typeface="+mn-ea"/>
                <a:cs typeface="+mn-cs"/>
              </a:rPr>
              <a:t>The choice to use AMQP or HTTPS is specific to the usage scenario. AMQP requires the establishment of a persistent bidirectional socket in addition to transport level security (TLS) or SSL/TLS. This can be a costly operation in terms of network traffic, but only hap</a:t>
            </a:r>
          </a:p>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10/13/2015 9:24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33061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components to pricing</a:t>
            </a:r>
          </a:p>
          <a:p>
            <a:pPr marL="228600" indent="-228600">
              <a:buAutoNum type="arabicPeriod"/>
            </a:pPr>
            <a:r>
              <a:rPr lang="en-US" dirty="0" smtClean="0"/>
              <a:t>Events</a:t>
            </a:r>
          </a:p>
          <a:p>
            <a:pPr marL="228600" indent="-228600">
              <a:buAutoNum type="arabicPeriod"/>
            </a:pPr>
            <a:r>
              <a:rPr lang="en-US" dirty="0" smtClean="0"/>
              <a:t>Throughput units</a:t>
            </a:r>
          </a:p>
          <a:p>
            <a:pPr marL="228600" indent="-228600">
              <a:buAutoNum type="arabicPeriod"/>
            </a:pPr>
            <a:endParaRPr lang="en-US" dirty="0" smtClean="0"/>
          </a:p>
          <a:p>
            <a:pPr marL="228600" indent="-228600">
              <a:buAutoNum type="arabicPeriod"/>
            </a:pPr>
            <a:endParaRPr lang="en-US" dirty="0" smtClean="0"/>
          </a:p>
          <a:p>
            <a:r>
              <a:rPr lang="en-AU" sz="900" b="1" i="0" u="none" strike="noStrike" kern="1200" dirty="0" smtClean="0">
                <a:solidFill>
                  <a:schemeClr val="tx1"/>
                </a:solidFill>
                <a:effectLst/>
                <a:latin typeface="Segoe UI Light" pitchFamily="34" charset="0"/>
                <a:ea typeface="+mn-ea"/>
                <a:cs typeface="+mn-cs"/>
                <a:hlinkClick r:id="rId3"/>
              </a:rPr>
              <a:t>What are throughput units and how are they </a:t>
            </a:r>
            <a:r>
              <a:rPr lang="en-AU" sz="900" b="1" i="0" u="none" strike="noStrike" kern="1200" dirty="0" err="1" smtClean="0">
                <a:solidFill>
                  <a:schemeClr val="tx1"/>
                </a:solidFill>
                <a:effectLst/>
                <a:latin typeface="Segoe UI Light" pitchFamily="34" charset="0"/>
                <a:ea typeface="+mn-ea"/>
                <a:cs typeface="+mn-cs"/>
                <a:hlinkClick r:id="rId3"/>
              </a:rPr>
              <a:t>billed?</a:t>
            </a:r>
            <a:r>
              <a:rPr lang="en-AU" sz="900" b="0" i="0" kern="1200" dirty="0" err="1" smtClean="0">
                <a:solidFill>
                  <a:schemeClr val="tx1"/>
                </a:solidFill>
                <a:effectLst/>
                <a:latin typeface="Segoe UI Light" pitchFamily="34" charset="0"/>
                <a:ea typeface="+mn-ea"/>
                <a:cs typeface="+mn-cs"/>
              </a:rPr>
              <a:t>Throughput</a:t>
            </a:r>
            <a:r>
              <a:rPr lang="en-AU" sz="900" b="0" i="0" kern="1200" dirty="0" smtClean="0">
                <a:solidFill>
                  <a:schemeClr val="tx1"/>
                </a:solidFill>
                <a:effectLst/>
                <a:latin typeface="Segoe UI Light" pitchFamily="34" charset="0"/>
                <a:ea typeface="+mn-ea"/>
                <a:cs typeface="+mn-cs"/>
              </a:rPr>
              <a:t> units are explicitly selected by the customer, either through the Azure portal or Event Hub management APIs. Throughput units apply to all Event Hubs in a Service Bus namespace, and each throughput unit entitles the namespace to the following capabilities:</a:t>
            </a:r>
          </a:p>
          <a:p>
            <a:r>
              <a:rPr lang="en-AU" sz="900" b="0" i="0" kern="1200" dirty="0" smtClean="0">
                <a:solidFill>
                  <a:schemeClr val="tx1"/>
                </a:solidFill>
                <a:effectLst/>
                <a:latin typeface="Segoe UI Light" pitchFamily="34" charset="0"/>
                <a:ea typeface="+mn-ea"/>
                <a:cs typeface="+mn-cs"/>
              </a:rPr>
              <a:t>Up to 1 MB per second of ingress events (= events send into an Event Hub), but no more than 1000 ingress events, management operations, or control API calls per second.</a:t>
            </a:r>
          </a:p>
          <a:p>
            <a:r>
              <a:rPr lang="en-AU" sz="900" b="0" i="0" kern="1200" dirty="0" smtClean="0">
                <a:solidFill>
                  <a:schemeClr val="tx1"/>
                </a:solidFill>
                <a:effectLst/>
                <a:latin typeface="Segoe UI Light" pitchFamily="34" charset="0"/>
                <a:ea typeface="+mn-ea"/>
                <a:cs typeface="+mn-cs"/>
              </a:rPr>
              <a:t>Up to 2 MB per second of egress events (= events consumed from an Event Hub).</a:t>
            </a:r>
          </a:p>
          <a:p>
            <a:r>
              <a:rPr lang="en-AU" sz="900" b="0" i="0" kern="1200" dirty="0" smtClean="0">
                <a:solidFill>
                  <a:schemeClr val="tx1"/>
                </a:solidFill>
                <a:effectLst/>
                <a:latin typeface="Segoe UI Light" pitchFamily="34" charset="0"/>
                <a:ea typeface="+mn-ea"/>
                <a:cs typeface="+mn-cs"/>
              </a:rPr>
              <a:t>Up to 84GB of event storage (sufficient for the default 24 hour retention period).</a:t>
            </a:r>
          </a:p>
          <a:p>
            <a:r>
              <a:rPr lang="en-AU" sz="900" b="0" i="0" kern="1200" dirty="0" smtClean="0">
                <a:solidFill>
                  <a:schemeClr val="tx1"/>
                </a:solidFill>
                <a:effectLst/>
                <a:latin typeface="Segoe UI Light" pitchFamily="34" charset="0"/>
                <a:ea typeface="+mn-ea"/>
                <a:cs typeface="+mn-cs"/>
              </a:rPr>
              <a:t>Throughput units are billed hourly, based on the maximum number of units selected during this hour.</a:t>
            </a:r>
          </a:p>
          <a:p>
            <a:r>
              <a:rPr lang="en-AU" sz="900" b="1" i="0" u="none" strike="noStrike" kern="1200" dirty="0" smtClean="0">
                <a:solidFill>
                  <a:schemeClr val="tx1"/>
                </a:solidFill>
                <a:effectLst/>
                <a:latin typeface="Segoe UI Light" pitchFamily="34" charset="0"/>
                <a:ea typeface="+mn-ea"/>
                <a:cs typeface="+mn-cs"/>
                <a:hlinkClick r:id="rId3"/>
              </a:rPr>
              <a:t>How are Event Hub throughput units </a:t>
            </a:r>
            <a:r>
              <a:rPr lang="en-AU" sz="900" b="1" i="0" u="none" strike="noStrike" kern="1200" dirty="0" err="1" smtClean="0">
                <a:solidFill>
                  <a:schemeClr val="tx1"/>
                </a:solidFill>
                <a:effectLst/>
                <a:latin typeface="Segoe UI Light" pitchFamily="34" charset="0"/>
                <a:ea typeface="+mn-ea"/>
                <a:cs typeface="+mn-cs"/>
                <a:hlinkClick r:id="rId3"/>
              </a:rPr>
              <a:t>enforced?</a:t>
            </a:r>
            <a:r>
              <a:rPr lang="en-AU" sz="900" b="0" i="0" kern="1200" dirty="0" err="1" smtClean="0">
                <a:solidFill>
                  <a:schemeClr val="tx1"/>
                </a:solidFill>
                <a:effectLst/>
                <a:latin typeface="Segoe UI Light" pitchFamily="34" charset="0"/>
                <a:ea typeface="+mn-ea"/>
                <a:cs typeface="+mn-cs"/>
              </a:rPr>
              <a:t>If</a:t>
            </a:r>
            <a:r>
              <a:rPr lang="en-AU" sz="900" b="0" i="0" kern="1200" dirty="0" smtClean="0">
                <a:solidFill>
                  <a:schemeClr val="tx1"/>
                </a:solidFill>
                <a:effectLst/>
                <a:latin typeface="Segoe UI Light" pitchFamily="34" charset="0"/>
                <a:ea typeface="+mn-ea"/>
                <a:cs typeface="+mn-cs"/>
              </a:rPr>
              <a:t> the total ingress throughput or the total ingress event rate across all Event Hubs in a namespace exceeds the aggregate throughput unit allowances, senders will get throttled and receive errors indicating that the ingress quota has been exceeded.</a:t>
            </a:r>
          </a:p>
          <a:p>
            <a:r>
              <a:rPr lang="en-AU" sz="900" b="0" i="0" kern="1200" dirty="0" smtClean="0">
                <a:solidFill>
                  <a:schemeClr val="tx1"/>
                </a:solidFill>
                <a:effectLst/>
                <a:latin typeface="Segoe UI Light" pitchFamily="34" charset="0"/>
                <a:ea typeface="+mn-ea"/>
                <a:cs typeface="+mn-cs"/>
              </a:rPr>
              <a:t>If the total egress throughput or the total event egress rate across all Event Hubs in a namespace exceeds the aggregate throughput unit allowances, receivers will get throttled and receive errors indicating that the egress quota has been exceeded. Ingress and egress quotas are enforced separately, so that no sender can cause event consumption to slow down, nor a receiver can prevent events from being sent into Event Hub.</a:t>
            </a:r>
          </a:p>
          <a:p>
            <a:r>
              <a:rPr lang="en-AU" sz="900" b="0" i="0" kern="1200" dirty="0" smtClean="0">
                <a:solidFill>
                  <a:schemeClr val="tx1"/>
                </a:solidFill>
                <a:effectLst/>
                <a:latin typeface="Segoe UI Light" pitchFamily="34" charset="0"/>
                <a:ea typeface="+mn-ea"/>
                <a:cs typeface="+mn-cs"/>
              </a:rPr>
              <a:t>Note that the throughput unit selection is independent of the number of Event Hub Partitions (sometimes referred to as shards in similar systems). While each Partition offers a maximum throughput of 1 MB per second 1000 event per second ingress, and 2 MB per second egress, there is no fixed charge for the partitions themselves. The charge is for the aggregate throughput units on all Event Hubs in a Service Bus namespace. With this, customers can create enough Partitions to support the anticipated maximum load for their systems, without incurring any Throughput Unit charges until the Event load on the system actually requires higher throughput numbers, and without having to change the structure and architecture of their systems as the load on the system increases.</a:t>
            </a:r>
          </a:p>
          <a:p>
            <a:r>
              <a:rPr lang="en-AU" sz="900" b="0" i="0" kern="1200" dirty="0" smtClean="0">
                <a:solidFill>
                  <a:schemeClr val="tx1"/>
                </a:solidFill>
                <a:effectLst/>
                <a:latin typeface="Segoe UI Light" pitchFamily="34" charset="0"/>
                <a:ea typeface="+mn-ea"/>
                <a:cs typeface="+mn-cs"/>
              </a:rPr>
              <a:t>Example: Suppose you chose 8 throughput unit on a namespace, and create a single Event Hub with 32 partitions. If all partitions in this Event Hub see even load, each partition gets approximately 0.25 MB/s ingress throughput for a total aggregate throughput of 8 MB/s. If a single partition sees a usage spike to 1 MB/s, while 8 other partitions only see half their peak load (0.125 MB/s), no throttling will occur. However, if the single partition spiked beyond 1 MB/s, it will get throttled due to the per-partition limit, even if the aggregate throughput of all partitions is below the 8 MB/s.</a:t>
            </a:r>
          </a:p>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10/13/2015 9:24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751954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10/13/2015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967896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10/13/2015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718442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10/13/2015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272465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10/13/2015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863814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10/13/2015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175710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10/13/2015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653835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734"/>
              </a:lnSpc>
              <a:spcBef>
                <a:spcPts val="510"/>
              </a:spcBef>
              <a:buFont typeface="Courier New" panose="02070309020205020404" pitchFamily="49" charset="0"/>
              <a:buChar char="o"/>
            </a:pPr>
            <a:r>
              <a:rPr lang="en-US" sz="900" dirty="0" smtClean="0">
                <a:solidFill>
                  <a:srgbClr val="505050"/>
                </a:solidFill>
                <a:ea typeface="Segoe UI" panose="020B0502040204020203" pitchFamily="34" charset="0"/>
                <a:cs typeface="Segoe UI" panose="020B0502040204020203" pitchFamily="34" charset="0"/>
              </a:rPr>
              <a:t>Improves calf production up to </a:t>
            </a:r>
            <a:r>
              <a:rPr lang="en-US" sz="900" b="1" dirty="0" smtClean="0">
                <a:solidFill>
                  <a:srgbClr val="505050"/>
                </a:solidFill>
                <a:ea typeface="Segoe UI" panose="020B0502040204020203" pitchFamily="34" charset="0"/>
                <a:cs typeface="Segoe UI" panose="020B0502040204020203" pitchFamily="34" charset="0"/>
              </a:rPr>
              <a:t>31%</a:t>
            </a:r>
            <a:r>
              <a:rPr lang="en-US" sz="900" dirty="0" smtClean="0">
                <a:solidFill>
                  <a:srgbClr val="505050"/>
                </a:solidFill>
                <a:ea typeface="Segoe UI" panose="020B0502040204020203" pitchFamily="34" charset="0"/>
                <a:cs typeface="Segoe UI" panose="020B0502040204020203" pitchFamily="34" charset="0"/>
              </a:rPr>
              <a:t>, with an average of </a:t>
            </a:r>
            <a:r>
              <a:rPr lang="en-US" sz="900" b="1" dirty="0" smtClean="0">
                <a:solidFill>
                  <a:srgbClr val="505050"/>
                </a:solidFill>
                <a:ea typeface="Segoe UI" panose="020B0502040204020203" pitchFamily="34" charset="0"/>
                <a:cs typeface="Segoe UI" panose="020B0502040204020203" pitchFamily="34" charset="0"/>
              </a:rPr>
              <a:t>12%</a:t>
            </a:r>
          </a:p>
          <a:p>
            <a:pPr>
              <a:lnSpc>
                <a:spcPts val="1734"/>
              </a:lnSpc>
              <a:spcBef>
                <a:spcPts val="510"/>
              </a:spcBef>
              <a:buFont typeface="Courier New" panose="02070309020205020404" pitchFamily="49" charset="0"/>
              <a:buChar char="o"/>
            </a:pPr>
            <a:r>
              <a:rPr lang="en-US" sz="900" dirty="0" smtClean="0">
                <a:solidFill>
                  <a:srgbClr val="505050"/>
                </a:solidFill>
                <a:ea typeface="Segoe UI" panose="020B0502040204020203" pitchFamily="34" charset="0"/>
                <a:cs typeface="Segoe UI" panose="020B0502040204020203" pitchFamily="34" charset="0"/>
              </a:rPr>
              <a:t>Modernizes data access with </a:t>
            </a:r>
            <a:r>
              <a:rPr lang="en-US" sz="900" b="1" dirty="0" smtClean="0">
                <a:solidFill>
                  <a:srgbClr val="505050"/>
                </a:solidFill>
                <a:ea typeface="Segoe UI" panose="020B0502040204020203" pitchFamily="34" charset="0"/>
                <a:cs typeface="Segoe UI" panose="020B0502040204020203" pitchFamily="34" charset="0"/>
              </a:rPr>
              <a:t>mobile</a:t>
            </a:r>
            <a:r>
              <a:rPr lang="en-US" sz="900" dirty="0" smtClean="0">
                <a:solidFill>
                  <a:srgbClr val="505050"/>
                </a:solidFill>
                <a:ea typeface="Segoe UI" panose="020B0502040204020203" pitchFamily="34" charset="0"/>
                <a:cs typeface="Segoe UI" panose="020B0502040204020203" pitchFamily="34" charset="0"/>
              </a:rPr>
              <a:t> phone alerts, reducing labor costs for monitoring cows</a:t>
            </a:r>
          </a:p>
          <a:p>
            <a:pPr>
              <a:lnSpc>
                <a:spcPts val="1734"/>
              </a:lnSpc>
              <a:spcBef>
                <a:spcPts val="510"/>
              </a:spcBef>
              <a:buFont typeface="Courier New" panose="02070309020205020404" pitchFamily="49" charset="0"/>
              <a:buChar char="o"/>
            </a:pPr>
            <a:r>
              <a:rPr lang="en-US" sz="900" b="1" dirty="0" smtClean="0">
                <a:solidFill>
                  <a:srgbClr val="505050"/>
                </a:solidFill>
                <a:ea typeface="Segoe UI" panose="020B0502040204020203" pitchFamily="34" charset="0"/>
                <a:cs typeface="Segoe UI" panose="020B0502040204020203" pitchFamily="34" charset="0"/>
              </a:rPr>
              <a:t>Transforms</a:t>
            </a:r>
            <a:r>
              <a:rPr lang="en-US" sz="900" dirty="0" smtClean="0">
                <a:solidFill>
                  <a:srgbClr val="505050"/>
                </a:solidFill>
                <a:ea typeface="Segoe UI" panose="020B0502040204020203" pitchFamily="34" charset="0"/>
                <a:cs typeface="Segoe UI" panose="020B0502040204020203" pitchFamily="34" charset="0"/>
              </a:rPr>
              <a:t> herd management by allowing farmers to increase chances of producing a male or female calf</a:t>
            </a:r>
          </a:p>
          <a:p>
            <a:pPr>
              <a:lnSpc>
                <a:spcPts val="1734"/>
              </a:lnSpc>
              <a:spcBef>
                <a:spcPts val="510"/>
              </a:spcBef>
              <a:buFont typeface="Courier New" panose="02070309020205020404" pitchFamily="49" charset="0"/>
              <a:buChar char="o"/>
            </a:pPr>
            <a:r>
              <a:rPr lang="en-US" sz="900" b="1" dirty="0" smtClean="0">
                <a:solidFill>
                  <a:srgbClr val="505050"/>
                </a:solidFill>
                <a:ea typeface="Segoe UI" panose="020B0502040204020203" pitchFamily="34" charset="0"/>
                <a:cs typeface="Segoe UI" panose="020B0502040204020203" pitchFamily="34" charset="0"/>
              </a:rPr>
              <a:t>Reduces loss </a:t>
            </a:r>
            <a:r>
              <a:rPr lang="en-US" sz="900" dirty="0" smtClean="0">
                <a:solidFill>
                  <a:srgbClr val="505050"/>
                </a:solidFill>
                <a:ea typeface="Segoe UI" panose="020B0502040204020203" pitchFamily="34" charset="0"/>
                <a:cs typeface="Segoe UI" panose="020B0502040204020203" pitchFamily="34" charset="0"/>
              </a:rPr>
              <a:t>by detecting 8-10 different kinds of diseases in cattle</a:t>
            </a:r>
            <a:endParaRPr lang="en-US" sz="900" dirty="0">
              <a:solidFill>
                <a:srgbClr val="505050"/>
              </a:solidFill>
              <a:ea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10/13/2015 9:24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56904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10/13/2015 9:24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899910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10/13/2015 9:24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617013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10/13/2015 9:24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20093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City Simulation Game</a:t>
            </a:r>
          </a:p>
          <a:p>
            <a:r>
              <a:rPr lang="en-US" dirty="0" smtClean="0"/>
              <a:t>Windows, OSX, Linux</a:t>
            </a:r>
          </a:p>
          <a:p>
            <a:r>
              <a:rPr lang="en-US" dirty="0" smtClean="0"/>
              <a:t>Easy to extend using C# (Mono)</a:t>
            </a:r>
          </a:p>
          <a:p>
            <a:r>
              <a:rPr lang="en-US" dirty="0" smtClean="0"/>
              <a:t>Easy to get and demo (Steam)</a:t>
            </a:r>
          </a:p>
          <a:p>
            <a:r>
              <a:rPr lang="en-US" dirty="0" smtClean="0"/>
              <a:t>Huge </a:t>
            </a:r>
            <a:r>
              <a:rPr lang="en-US" dirty="0" err="1" smtClean="0"/>
              <a:t>modding</a:t>
            </a:r>
            <a:r>
              <a:rPr lang="en-US" dirty="0" smtClean="0"/>
              <a:t> community</a:t>
            </a:r>
          </a:p>
          <a:p>
            <a:r>
              <a:rPr lang="en-US" dirty="0" smtClean="0"/>
              <a:t>Mod’s source code available</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10/13/2015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695557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10/13/2015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470871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10/13/2015 1:33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0237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0" i="0" u="none" strike="noStrike" kern="1200" dirty="0" smtClean="0">
                <a:solidFill>
                  <a:schemeClr val="tx1"/>
                </a:solidFill>
                <a:effectLst/>
                <a:latin typeface="Segoe UI Light" pitchFamily="34" charset="0"/>
                <a:ea typeface="+mn-ea"/>
                <a:cs typeface="+mn-cs"/>
              </a:rPr>
              <a:t>Acquiring a SAS Token</a:t>
            </a:r>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Shared Access Signature (SAS) is the authentication mechanism for Event Hubs. Service Bus provides SAS policies at the namespace and Event Hubs level. A SAS token is generated from a SAS key and is an SHA hash of a URL encoded in a specific format. Using the name of the key (policy) and the token, Service Bus can regenerate the hash and thus authenticate the sender. Normally, SAS tokens for event publishers are created with only send privileges on a specific Event Hub. This SAS token URL mechanism is the basis for publisher identification introduced in the Publisher Policy. For more information about working with SAS, see </a:t>
            </a:r>
            <a:r>
              <a:rPr lang="en-AU" sz="900" b="0" i="0" u="none" strike="noStrike" kern="1200" dirty="0" smtClean="0">
                <a:solidFill>
                  <a:schemeClr val="tx1"/>
                </a:solidFill>
                <a:effectLst/>
                <a:latin typeface="Segoe UI Light" pitchFamily="34" charset="0"/>
                <a:ea typeface="+mn-ea"/>
                <a:cs typeface="+mn-cs"/>
                <a:hlinkClick r:id="rId3"/>
              </a:rPr>
              <a:t>Shared Access Signature Authentication with Service Bus</a:t>
            </a:r>
            <a:r>
              <a:rPr lang="en-AU" sz="900" b="0" i="0" kern="1200" dirty="0" smtClean="0">
                <a:solidFill>
                  <a:schemeClr val="tx1"/>
                </a:solidFill>
                <a:effectLst/>
                <a:latin typeface="Segoe UI Light" pitchFamily="34" charset="0"/>
                <a:ea typeface="+mn-ea"/>
                <a:cs typeface="+mn-cs"/>
              </a:rPr>
              <a:t>.</a:t>
            </a:r>
          </a:p>
          <a:p>
            <a:endParaRPr lang="en-AU" sz="900" b="0" i="0" u="none" strike="noStrike" kern="1200" dirty="0" smtClean="0">
              <a:solidFill>
                <a:schemeClr val="tx1"/>
              </a:solidFill>
              <a:effectLst/>
              <a:latin typeface="Segoe UI Light" pitchFamily="34" charset="0"/>
              <a:ea typeface="+mn-ea"/>
              <a:cs typeface="+mn-cs"/>
            </a:endParaRPr>
          </a:p>
          <a:p>
            <a:r>
              <a:rPr lang="en-AU" sz="900" b="0" i="0" u="none" strike="noStrike" kern="1200" dirty="0" smtClean="0">
                <a:solidFill>
                  <a:schemeClr val="tx1"/>
                </a:solidFill>
                <a:effectLst/>
                <a:latin typeface="Segoe UI Light" pitchFamily="34" charset="0"/>
                <a:ea typeface="+mn-ea"/>
                <a:cs typeface="+mn-cs"/>
              </a:rPr>
              <a:t>Publishing an Event</a:t>
            </a:r>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You can publish an event via AMQP 1.0 or HTTPS. Service Bus provides an </a:t>
            </a:r>
            <a:r>
              <a:rPr lang="en-AU" sz="900" b="0" i="0" u="none" strike="noStrike" kern="1200" dirty="0" err="1" smtClean="0">
                <a:solidFill>
                  <a:schemeClr val="tx1"/>
                </a:solidFill>
                <a:effectLst/>
                <a:latin typeface="Segoe UI Light" pitchFamily="34" charset="0"/>
                <a:ea typeface="+mn-ea"/>
                <a:cs typeface="+mn-cs"/>
                <a:hlinkClick r:id="rId4"/>
              </a:rPr>
              <a:t>EventHubClient</a:t>
            </a:r>
            <a:r>
              <a:rPr lang="en-AU" sz="900" b="0" i="0" kern="1200" dirty="0" smtClean="0">
                <a:solidFill>
                  <a:schemeClr val="tx1"/>
                </a:solidFill>
                <a:effectLst/>
                <a:latin typeface="Segoe UI Light" pitchFamily="34" charset="0"/>
                <a:ea typeface="+mn-ea"/>
                <a:cs typeface="+mn-cs"/>
              </a:rPr>
              <a:t> class that you can use for publishing events to an Event Hub from .NET clients. For other runtimes and platforms, you can use any AMQP 1.0 client such as </a:t>
            </a:r>
            <a:r>
              <a:rPr lang="en-AU" sz="900" b="0" i="0" u="none" strike="noStrike" kern="1200" dirty="0" smtClean="0">
                <a:solidFill>
                  <a:schemeClr val="tx1"/>
                </a:solidFill>
                <a:effectLst/>
                <a:latin typeface="Segoe UI Light" pitchFamily="34" charset="0"/>
                <a:ea typeface="+mn-ea"/>
                <a:cs typeface="+mn-cs"/>
                <a:hlinkClick r:id="rId5"/>
              </a:rPr>
              <a:t>Apache </a:t>
            </a:r>
            <a:r>
              <a:rPr lang="en-AU" sz="900" b="0" i="0" u="none" strike="noStrike" kern="1200" dirty="0" err="1" smtClean="0">
                <a:solidFill>
                  <a:schemeClr val="tx1"/>
                </a:solidFill>
                <a:effectLst/>
                <a:latin typeface="Segoe UI Light" pitchFamily="34" charset="0"/>
                <a:ea typeface="+mn-ea"/>
                <a:cs typeface="+mn-cs"/>
                <a:hlinkClick r:id="rId5"/>
              </a:rPr>
              <a:t>Qpid</a:t>
            </a:r>
            <a:r>
              <a:rPr lang="en-AU" sz="900" b="0" i="0" kern="1200" dirty="0" smtClean="0">
                <a:solidFill>
                  <a:schemeClr val="tx1"/>
                </a:solidFill>
                <a:effectLst/>
                <a:latin typeface="Segoe UI Light" pitchFamily="34" charset="0"/>
                <a:ea typeface="+mn-ea"/>
                <a:cs typeface="+mn-cs"/>
              </a:rPr>
              <a:t>. </a:t>
            </a:r>
          </a:p>
          <a:p>
            <a:endParaRPr lang="en-AU" sz="900" b="0" i="0" kern="1200" dirty="0" smtClean="0">
              <a:solidFill>
                <a:schemeClr val="tx1"/>
              </a:solidFill>
              <a:effectLst/>
              <a:latin typeface="Segoe UI Light" pitchFamily="34" charset="0"/>
              <a:ea typeface="+mn-ea"/>
              <a:cs typeface="+mn-cs"/>
            </a:endParaRPr>
          </a:p>
          <a:p>
            <a:r>
              <a:rPr lang="en-AU" sz="900" b="1" i="0" kern="1200" dirty="0" smtClean="0">
                <a:solidFill>
                  <a:schemeClr val="tx1"/>
                </a:solidFill>
                <a:effectLst/>
                <a:latin typeface="Segoe UI Light" pitchFamily="34" charset="0"/>
                <a:ea typeface="+mn-ea"/>
                <a:cs typeface="+mn-cs"/>
              </a:rPr>
              <a:t>You can publish events individually, or batched. </a:t>
            </a:r>
          </a:p>
          <a:p>
            <a:r>
              <a:rPr lang="en-AU" sz="900" b="1" i="0" kern="1200" dirty="0" smtClean="0">
                <a:solidFill>
                  <a:schemeClr val="tx1"/>
                </a:solidFill>
                <a:effectLst/>
                <a:latin typeface="Segoe UI Light" pitchFamily="34" charset="0"/>
                <a:ea typeface="+mn-ea"/>
                <a:cs typeface="+mn-cs"/>
              </a:rPr>
              <a:t>A single publication (event data instance) has a limit of 256KB</a:t>
            </a:r>
            <a:r>
              <a:rPr lang="en-AU" sz="900" b="0" i="0" kern="1200" dirty="0" smtClean="0">
                <a:solidFill>
                  <a:schemeClr val="tx1"/>
                </a:solidFill>
                <a:effectLst/>
                <a:latin typeface="Segoe UI Light" pitchFamily="34" charset="0"/>
                <a:ea typeface="+mn-ea"/>
                <a:cs typeface="+mn-cs"/>
              </a:rPr>
              <a:t>, regardless of whether it is a single event or a batch. Publishing events larger than this will result in an error. It is a best practice for publishers to be unaware of partitions within the Event Hub and to only specify a </a:t>
            </a:r>
            <a:r>
              <a:rPr lang="en-AU" sz="900" b="1" i="0" kern="1200" dirty="0" err="1" smtClean="0">
                <a:solidFill>
                  <a:schemeClr val="tx1"/>
                </a:solidFill>
                <a:effectLst/>
                <a:latin typeface="Segoe UI Light" pitchFamily="34" charset="0"/>
                <a:ea typeface="+mn-ea"/>
                <a:cs typeface="+mn-cs"/>
              </a:rPr>
              <a:t>PartitionKey</a:t>
            </a:r>
            <a:r>
              <a:rPr lang="en-AU" sz="900" b="0" i="0" kern="1200" dirty="0" smtClean="0">
                <a:solidFill>
                  <a:schemeClr val="tx1"/>
                </a:solidFill>
                <a:effectLst/>
                <a:latin typeface="Segoe UI Light" pitchFamily="34" charset="0"/>
                <a:ea typeface="+mn-ea"/>
                <a:cs typeface="+mn-cs"/>
              </a:rPr>
              <a:t>, introduced below, or their identity via their SAS token.</a:t>
            </a:r>
          </a:p>
          <a:p>
            <a:r>
              <a:rPr lang="en-AU" sz="900" b="0" i="0" kern="1200" dirty="0" smtClean="0">
                <a:solidFill>
                  <a:schemeClr val="tx1"/>
                </a:solidFill>
                <a:effectLst/>
                <a:latin typeface="Segoe UI Light" pitchFamily="34" charset="0"/>
                <a:ea typeface="+mn-ea"/>
                <a:cs typeface="+mn-cs"/>
              </a:rPr>
              <a:t>The choice to use AMQP or HTTPS is specific to the usage scenario. AMQP requires the establishment of a persistent bidirectional socket in addition to transport level security (TLS) or SSL/TLS. This can be a costly operation in terms of network traffic, but only hap</a:t>
            </a:r>
          </a:p>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10/13/2015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640802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10/13/2015 1:33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3876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10/13/2015 1:33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4434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10/13/2015 9:24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477877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t>10/13/2015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82977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smtClean="0"/>
              <a:t>Adam Takes</a:t>
            </a:r>
            <a:r>
              <a:rPr lang="en-AU" b="1" baseline="0" dirty="0" smtClean="0"/>
              <a:t> Over</a:t>
            </a:r>
          </a:p>
          <a:p>
            <a:endParaRPr lang="en-AU" dirty="0" smtClean="0"/>
          </a:p>
          <a:p>
            <a:pPr marL="171450" indent="-171450">
              <a:buFont typeface="Arial" panose="020B0604020202020204" pitchFamily="34" charset="0"/>
              <a:buChar char="•"/>
            </a:pPr>
            <a:r>
              <a:rPr lang="en-AU" baseline="0" dirty="0" smtClean="0"/>
              <a:t>Simulating a complex world not just an aircraft</a:t>
            </a:r>
          </a:p>
          <a:p>
            <a:pPr marL="171450" indent="-171450">
              <a:buFont typeface="Arial" panose="020B0604020202020204" pitchFamily="34" charset="0"/>
              <a:buChar char="•"/>
            </a:pPr>
            <a:r>
              <a:rPr lang="en-AU" baseline="0" dirty="0" smtClean="0"/>
              <a:t>Talk about the different sort of units (vehicles, aircraft, troops)</a:t>
            </a:r>
          </a:p>
          <a:p>
            <a:pPr marL="171450" indent="-171450">
              <a:buFont typeface="Arial" panose="020B0604020202020204" pitchFamily="34" charset="0"/>
              <a:buChar char="•"/>
            </a:pPr>
            <a:r>
              <a:rPr lang="en-AU" baseline="0" dirty="0" smtClean="0"/>
              <a:t>Each vehicle, person and munition is send telemetry data</a:t>
            </a:r>
          </a:p>
          <a:p>
            <a:pPr marL="171450" indent="-171450">
              <a:buFont typeface="Arial" panose="020B0604020202020204" pitchFamily="34" charset="0"/>
              <a:buChar char="•"/>
            </a:pPr>
            <a:r>
              <a:rPr lang="en-AU" baseline="0" dirty="0" smtClean="0"/>
              <a:t>Talk about the data collector of doom and what it is doing</a:t>
            </a:r>
            <a:endParaRPr lang="en-AU"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10/13/2015 9:24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11686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the basic architecture of what</a:t>
            </a:r>
            <a:r>
              <a:rPr lang="en-US" baseline="0" dirty="0" smtClean="0"/>
              <a:t> we are going to demo</a:t>
            </a:r>
          </a:p>
          <a:p>
            <a:endParaRPr lang="en-US" baseline="0" dirty="0" smtClean="0"/>
          </a:p>
          <a:p>
            <a:endParaRPr lang="en-US" baseline="0" dirty="0" smtClean="0"/>
          </a:p>
          <a:p>
            <a:r>
              <a:rPr lang="en-US" baseline="0" dirty="0" smtClean="0"/>
              <a:t>SQL will provide reference data</a:t>
            </a:r>
          </a:p>
          <a:p>
            <a:r>
              <a:rPr lang="en-US" baseline="0" dirty="0" smtClean="0"/>
              <a:t>Blob storage will provide long term storage</a:t>
            </a:r>
          </a:p>
          <a:p>
            <a:r>
              <a:rPr lang="en-US" baseline="0" dirty="0" smtClean="0"/>
              <a:t>Power BI for visualization</a:t>
            </a:r>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10/13/2015 9:24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30960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10/13/2015 9:24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91461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10/13/2015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540666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195"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0E0F7949-8AE9-4E5C-A2B1-913685B47E3F}" type="slidenum">
              <a:rPr lang="en-US" smtClean="0">
                <a:solidFill>
                  <a:prstClr val="black"/>
                </a:solidFill>
              </a:rPr>
              <a:pPr>
                <a:defRPr/>
              </a:pPr>
              <a:t>15</a:t>
            </a:fld>
            <a:endParaRPr lang="en-US">
              <a:solidFill>
                <a:prstClr val="black"/>
              </a:solidFill>
            </a:endParaRPr>
          </a:p>
        </p:txBody>
      </p:sp>
    </p:spTree>
    <p:extLst>
      <p:ext uri="{BB962C8B-B14F-4D97-AF65-F5344CB8AC3E}">
        <p14:creationId xmlns:p14="http://schemas.microsoft.com/office/powerpoint/2010/main" val="121041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0" i="0" kern="1200" dirty="0" smtClean="0">
                <a:solidFill>
                  <a:schemeClr val="tx1"/>
                </a:solidFill>
                <a:effectLst/>
                <a:latin typeface="Segoe UI Light" pitchFamily="34" charset="0"/>
                <a:ea typeface="+mn-ea"/>
                <a:cs typeface="+mn-cs"/>
              </a:rPr>
              <a:t>Microsoft Azure Service Bus Event Hubs is an event </a:t>
            </a:r>
            <a:r>
              <a:rPr lang="en-AU" sz="900" b="0" i="0" kern="1200" dirty="0" err="1" smtClean="0">
                <a:solidFill>
                  <a:schemeClr val="tx1"/>
                </a:solidFill>
                <a:effectLst/>
                <a:latin typeface="Segoe UI Light" pitchFamily="34" charset="0"/>
                <a:ea typeface="+mn-ea"/>
                <a:cs typeface="+mn-cs"/>
              </a:rPr>
              <a:t>ingestor</a:t>
            </a:r>
            <a:r>
              <a:rPr lang="en-AU" sz="900" b="0" i="0" kern="1200" dirty="0" smtClean="0">
                <a:solidFill>
                  <a:schemeClr val="tx1"/>
                </a:solidFill>
                <a:effectLst/>
                <a:latin typeface="Segoe UI Light" pitchFamily="34" charset="0"/>
                <a:ea typeface="+mn-ea"/>
                <a:cs typeface="+mn-cs"/>
              </a:rPr>
              <a:t> service that provides event and telemetry ingress to the cloud at massive scale, with low latency and high reliability. </a:t>
            </a:r>
          </a:p>
          <a:p>
            <a:r>
              <a:rPr lang="en-AU" sz="900" b="0" i="0" kern="1200" dirty="0" smtClean="0">
                <a:solidFill>
                  <a:schemeClr val="tx1"/>
                </a:solidFill>
                <a:effectLst/>
                <a:latin typeface="Segoe UI Light" pitchFamily="34" charset="0"/>
                <a:ea typeface="+mn-ea"/>
                <a:cs typeface="+mn-cs"/>
              </a:rPr>
              <a:t>This service, used with other downstream services, is particularly useful in application instrumentation, user experience or workflow processing, and Internet of Things (</a:t>
            </a:r>
            <a:r>
              <a:rPr lang="en-AU" sz="900" b="0" i="0" kern="1200" dirty="0" err="1" smtClean="0">
                <a:solidFill>
                  <a:schemeClr val="tx1"/>
                </a:solidFill>
                <a:effectLst/>
                <a:latin typeface="Segoe UI Light" pitchFamily="34" charset="0"/>
                <a:ea typeface="+mn-ea"/>
                <a:cs typeface="+mn-cs"/>
              </a:rPr>
              <a:t>IoT</a:t>
            </a:r>
            <a:r>
              <a:rPr lang="en-AU" sz="900" b="0" i="0" kern="1200" dirty="0" smtClean="0">
                <a:solidFill>
                  <a:schemeClr val="tx1"/>
                </a:solidFill>
                <a:effectLst/>
                <a:latin typeface="Segoe UI Light" pitchFamily="34" charset="0"/>
                <a:ea typeface="+mn-ea"/>
                <a:cs typeface="+mn-cs"/>
              </a:rPr>
              <a:t>) scenarios. </a:t>
            </a:r>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10/13/2015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33861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2.emf"/><Relationship Id="rId4" Type="http://schemas.openxmlformats.org/officeDocument/2006/relationships/oleObject" Target="../embeddings/oleObject3.bin"/></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2.emf"/><Relationship Id="rId4" Type="http://schemas.openxmlformats.org/officeDocument/2006/relationships/oleObject" Target="../embeddings/oleObject4.bin"/></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23.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2.emf"/><Relationship Id="rId5" Type="http://schemas.openxmlformats.org/officeDocument/2006/relationships/oleObject" Target="../embeddings/oleObject6.bin"/><Relationship Id="rId4" Type="http://schemas.openxmlformats.org/officeDocument/2006/relationships/image" Target="../media/image22.jpg"/></Relationships>
</file>

<file path=ppt/slideLayouts/_rels/slideLayout16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22.jpg"/><Relationship Id="rId5" Type="http://schemas.openxmlformats.org/officeDocument/2006/relationships/image" Target="../media/image12.emf"/><Relationship Id="rId4" Type="http://schemas.openxmlformats.org/officeDocument/2006/relationships/oleObject" Target="../embeddings/oleObject7.bin"/></Relationships>
</file>

<file path=ppt/slideLayouts/_rels/slideLayout16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2.emf"/><Relationship Id="rId4" Type="http://schemas.openxmlformats.org/officeDocument/2006/relationships/oleObject" Target="../embeddings/oleObject8.bin"/></Relationships>
</file>

<file path=ppt/slideLayouts/_rels/slideLayout16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2.emf"/><Relationship Id="rId4" Type="http://schemas.openxmlformats.org/officeDocument/2006/relationships/oleObject" Target="../embeddings/oleObject9.bin"/></Relationships>
</file>

<file path=ppt/slideLayouts/_rels/slideLayout16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2.emf"/><Relationship Id="rId4" Type="http://schemas.openxmlformats.org/officeDocument/2006/relationships/oleObject" Target="../embeddings/oleObject10.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4.xml"/><Relationship Id="rId5" Type="http://schemas.openxmlformats.org/officeDocument/2006/relationships/image" Target="../media/image17.png"/><Relationship Id="rId4" Type="http://schemas.microsoft.com/office/2007/relationships/hdphoto" Target="../media/hdphoto1.wdp"/></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smtClean="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51597856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155724653"/>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959825048"/>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556032806"/>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9420648"/>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427602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59220664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218088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07613"/>
      </p:ext>
    </p:extLst>
  </p:cSld>
  <p:clrMapOvr>
    <a:masterClrMapping/>
  </p:clrMapOvr>
  <p:transition advClick="0" advTm="6000">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2485896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8272701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7457592"/>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marL="0" indent="0">
              <a:spcBef>
                <a:spcPts val="1800"/>
              </a:spcBef>
              <a:buNone/>
              <a:defRPr/>
            </a:lvl1pPr>
            <a:lvl2pPr marL="0" indent="0">
              <a:buNone/>
              <a:defRPr>
                <a:solidFill>
                  <a:schemeClr val="accent2">
                    <a:lumMod val="75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7532608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503448801"/>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589838" y="1668463"/>
            <a:ext cx="457200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7590514" y="295274"/>
            <a:ext cx="4573689"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1337365461"/>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5761038" y="295274"/>
            <a:ext cx="6403165"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414962870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18752158"/>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15085907"/>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781043698"/>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8728239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tx2"/>
          </a:solidFill>
        </p:spPr>
        <p:txBody>
          <a:bodyPr lIns="182880" tIns="146304" rIns="182880" bIns="146304" anchor="ctr" anchorCtr="1">
            <a:noAutofit/>
          </a:bodyPr>
          <a:lstStyle>
            <a:lvl1pPr marL="0" indent="0">
              <a:buNone/>
              <a:defRPr>
                <a:solidFill>
                  <a:schemeClr val="bg1"/>
                </a:solidFill>
              </a:defRPr>
            </a:lvl1pPr>
          </a:lstStyle>
          <a:p>
            <a:r>
              <a:rPr lang="en-US" smtClean="0"/>
              <a:t>Click icon to add picture</a:t>
            </a:r>
            <a:endParaRPr lang="en-US" dirty="0"/>
          </a:p>
        </p:txBody>
      </p:sp>
    </p:spTree>
    <p:extLst>
      <p:ext uri="{BB962C8B-B14F-4D97-AF65-F5344CB8AC3E}">
        <p14:creationId xmlns:p14="http://schemas.microsoft.com/office/powerpoint/2010/main" val="2216158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0089805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1963356"/>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568518"/>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30246182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389872974"/>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98788002"/>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124880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452418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6673181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8" y="1058862"/>
            <a:ext cx="11887200" cy="572464"/>
          </a:xfrm>
        </p:spPr>
        <p:txBody>
          <a:bodyPr/>
          <a:lstStyle>
            <a:lvl1pPr marL="0" indent="0">
              <a:buNone/>
              <a:defRPr sz="2800">
                <a:solidFill>
                  <a:schemeClr val="tx2"/>
                </a:solidFill>
              </a:defRPr>
            </a:lvl1pPr>
          </a:lstStyle>
          <a:p>
            <a:pPr lvl="0"/>
            <a:r>
              <a:rPr lang="en-US" dirty="0" smtClean="0"/>
              <a:t>Click to edit Master text styles</a:t>
            </a:r>
          </a:p>
        </p:txBody>
      </p:sp>
    </p:spTree>
    <p:extLst>
      <p:ext uri="{BB962C8B-B14F-4D97-AF65-F5344CB8AC3E}">
        <p14:creationId xmlns:p14="http://schemas.microsoft.com/office/powerpoint/2010/main" val="233508516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691019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10" y="6398966"/>
            <a:ext cx="11888061" cy="29764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7903218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773117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030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13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200">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3924332654"/>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739604" y="6673146"/>
            <a:ext cx="501211" cy="372394"/>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3"/>
            <a:ext cx="11460018" cy="17203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471105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sp>
        <p:nvSpPr>
          <p:cNvPr id="2" name="TextBox 1"/>
          <p:cNvSpPr txBox="1"/>
          <p:nvPr userDrawn="1"/>
        </p:nvSpPr>
        <p:spPr>
          <a:xfrm>
            <a:off x="237275" y="5892670"/>
            <a:ext cx="6887789" cy="574443"/>
          </a:xfrm>
          <a:prstGeom prst="rect">
            <a:avLst/>
          </a:prstGeom>
          <a:noFill/>
        </p:spPr>
        <p:txBody>
          <a:bodyPr wrap="square" rtlCol="0">
            <a:spAutoFit/>
          </a:bodyPr>
          <a:lstStyle/>
          <a:p>
            <a:r>
              <a:rPr lang="en-US" sz="3060" dirty="0" smtClean="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0"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5230386"/>
            <a:ext cx="1842897" cy="677802"/>
          </a:xfrm>
          <a:prstGeom prst="rect">
            <a:avLst/>
          </a:prstGeom>
        </p:spPr>
      </p:pic>
    </p:spTree>
    <p:extLst>
      <p:ext uri="{BB962C8B-B14F-4D97-AF65-F5344CB8AC3E}">
        <p14:creationId xmlns:p14="http://schemas.microsoft.com/office/powerpoint/2010/main" val="393858442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sp>
        <p:nvSpPr>
          <p:cNvPr id="2" name="TextBox 1"/>
          <p:cNvSpPr txBox="1"/>
          <p:nvPr userDrawn="1"/>
        </p:nvSpPr>
        <p:spPr>
          <a:xfrm>
            <a:off x="237275" y="5892670"/>
            <a:ext cx="6887789" cy="574443"/>
          </a:xfrm>
          <a:prstGeom prst="rect">
            <a:avLst/>
          </a:prstGeom>
          <a:noFill/>
        </p:spPr>
        <p:txBody>
          <a:bodyPr wrap="square" rtlCol="0">
            <a:spAutoFit/>
          </a:bodyPr>
          <a:lstStyle/>
          <a:p>
            <a:r>
              <a:rPr lang="en-US" sz="3060" dirty="0" smtClean="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0"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5230386"/>
            <a:ext cx="1842897" cy="677802"/>
          </a:xfrm>
          <a:prstGeom prst="rect">
            <a:avLst/>
          </a:prstGeom>
        </p:spPr>
      </p:pic>
    </p:spTree>
    <p:extLst>
      <p:ext uri="{BB962C8B-B14F-4D97-AF65-F5344CB8AC3E}">
        <p14:creationId xmlns:p14="http://schemas.microsoft.com/office/powerpoint/2010/main" val="292570898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sp>
        <p:nvSpPr>
          <p:cNvPr id="2" name="TextBox 1"/>
          <p:cNvSpPr txBox="1"/>
          <p:nvPr userDrawn="1"/>
        </p:nvSpPr>
        <p:spPr>
          <a:xfrm>
            <a:off x="237275" y="5892670"/>
            <a:ext cx="6887789" cy="574443"/>
          </a:xfrm>
          <a:prstGeom prst="rect">
            <a:avLst/>
          </a:prstGeom>
          <a:noFill/>
        </p:spPr>
        <p:txBody>
          <a:bodyPr wrap="square" rtlCol="0">
            <a:spAutoFit/>
          </a:bodyPr>
          <a:lstStyle/>
          <a:p>
            <a:r>
              <a:rPr lang="en-US" sz="3060" dirty="0" smtClean="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0"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5230386"/>
            <a:ext cx="1842897" cy="677802"/>
          </a:xfrm>
          <a:prstGeom prst="rect">
            <a:avLst/>
          </a:prstGeom>
        </p:spPr>
      </p:pic>
    </p:spTree>
    <p:extLst>
      <p:ext uri="{BB962C8B-B14F-4D97-AF65-F5344CB8AC3E}">
        <p14:creationId xmlns:p14="http://schemas.microsoft.com/office/powerpoint/2010/main" val="300268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55229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0808326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820636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50891618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01767664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98837520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08534590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3233178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43648676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930116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470656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662725009"/>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521057968"/>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44832734"/>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569601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086125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99103266"/>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4249304"/>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10" y="6398966"/>
            <a:ext cx="11888061" cy="29764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037168462"/>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7574339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583470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868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16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200">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673372612"/>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739604" y="6673146"/>
            <a:ext cx="501211" cy="372394"/>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3"/>
            <a:ext cx="11460018" cy="17203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92648385"/>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marL="0" indent="0">
              <a:spcBef>
                <a:spcPts val="1800"/>
              </a:spcBef>
              <a:buNone/>
              <a:defRPr/>
            </a:lvl1pPr>
            <a:lvl2pPr marL="0" indent="0">
              <a:buNone/>
              <a:defRPr>
                <a:solidFill>
                  <a:schemeClr val="accent2">
                    <a:lumMod val="75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07502941"/>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cSld name="2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081"/>
            <a:ext cx="11887202" cy="946413"/>
          </a:xfrm>
        </p:spPr>
        <p:txBody>
          <a:bodyPr/>
          <a:lstStyle>
            <a:lvl1pPr>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8" name="Slide Number Placeholder 7"/>
          <p:cNvSpPr>
            <a:spLocks noGrp="1"/>
          </p:cNvSpPr>
          <p:nvPr>
            <p:ph type="sldNum" sz="quarter" idx="11"/>
          </p:nvPr>
        </p:nvSpPr>
        <p:spPr>
          <a:xfrm>
            <a:off x="11595101" y="6565901"/>
            <a:ext cx="566738" cy="136525"/>
          </a:xfrm>
          <a:prstGeom prst="rect">
            <a:avLst/>
          </a:prstGeom>
        </p:spPr>
        <p:txBody>
          <a:bodyPr/>
          <a:lstStyle/>
          <a:p>
            <a:pPr defTabSz="932688">
              <a:lnSpc>
                <a:spcPct val="90000"/>
              </a:lnSpc>
            </a:pPr>
            <a:fld id="{1BC86A1F-E589-44B2-A543-2EC98F5547A7}" type="slidenum">
              <a:rPr sz="1836">
                <a:solidFill>
                  <a:srgbClr val="D2D2D2"/>
                </a:solidFill>
              </a:rPr>
              <a:pPr defTabSz="932688">
                <a:lnSpc>
                  <a:spcPct val="90000"/>
                </a:lnSpc>
              </a:pPr>
              <a:t>‹#›</a:t>
            </a:fld>
            <a:endParaRPr sz="1836" dirty="0">
              <a:solidFill>
                <a:srgbClr val="D2D2D2"/>
              </a:solidFill>
            </a:endParaRPr>
          </a:p>
        </p:txBody>
      </p:sp>
    </p:spTree>
    <p:extLst>
      <p:ext uri="{BB962C8B-B14F-4D97-AF65-F5344CB8AC3E}">
        <p14:creationId xmlns:p14="http://schemas.microsoft.com/office/powerpoint/2010/main" val="3790203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8_Title Slide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479"/>
            <a:ext cx="12436475" cy="6989566"/>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820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9"/>
                        <a:ext cx="1587" cy="1587"/>
                      </a:xfrm>
                      <a:prstGeom prst="rect">
                        <a:avLst/>
                      </a:prstGeom>
                    </p:spPr>
                  </p:pic>
                </p:oleObj>
              </mc:Fallback>
            </mc:AlternateContent>
          </a:graphicData>
        </a:graphic>
      </p:graphicFrame>
      <p:sp>
        <p:nvSpPr>
          <p:cNvPr id="9" name="Rectangle 8"/>
          <p:cNvSpPr/>
          <p:nvPr userDrawn="1"/>
        </p:nvSpPr>
        <p:spPr bwMode="auto">
          <a:xfrm>
            <a:off x="277814" y="296866"/>
            <a:ext cx="6397624" cy="6400799"/>
          </a:xfrm>
          <a:prstGeom prst="rect">
            <a:avLst/>
          </a:prstGeom>
          <a:solidFill>
            <a:srgbClr val="0078D7">
              <a:alpha val="9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p:cNvSpPr>
            <a:spLocks noGrp="1"/>
          </p:cNvSpPr>
          <p:nvPr>
            <p:ph type="ctrTitle" hasCustomPrompt="1"/>
          </p:nvPr>
        </p:nvSpPr>
        <p:spPr>
          <a:xfrm>
            <a:off x="326011" y="1456838"/>
            <a:ext cx="5486399" cy="897427"/>
          </a:xfrm>
          <a:prstGeom prst="rect">
            <a:avLst/>
          </a:prstGeom>
        </p:spPr>
        <p:txBody>
          <a:bodyPr/>
          <a:lstStyle>
            <a:lvl1pPr>
              <a:defRPr sz="5097" baseline="0">
                <a:solidFill>
                  <a:schemeClr val="bg1"/>
                </a:solidFill>
              </a:defRPr>
            </a:lvl1pPr>
          </a:lstStyle>
          <a:p>
            <a:r>
              <a:rPr lang="en-US" dirty="0" smtClean="0"/>
              <a:t>Headline here, second line here</a:t>
            </a:r>
            <a:endParaRPr lang="en-US" dirty="0"/>
          </a:p>
        </p:txBody>
      </p:sp>
      <p:sp>
        <p:nvSpPr>
          <p:cNvPr id="11" name="Subtitle 2"/>
          <p:cNvSpPr>
            <a:spLocks noGrp="1"/>
          </p:cNvSpPr>
          <p:nvPr>
            <p:ph type="subTitle" idx="1" hasCustomPrompt="1"/>
          </p:nvPr>
        </p:nvSpPr>
        <p:spPr>
          <a:xfrm>
            <a:off x="326072" y="4440119"/>
            <a:ext cx="5486336" cy="1055382"/>
          </a:xfrm>
          <a:prstGeom prst="rect">
            <a:avLst/>
          </a:prstGeo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473326" y="479775"/>
            <a:ext cx="1304123" cy="285764"/>
          </a:xfrm>
          <a:prstGeom prst="rect">
            <a:avLst/>
          </a:prstGeom>
        </p:spPr>
      </p:pic>
      <p:sp>
        <p:nvSpPr>
          <p:cNvPr id="14" name="Text Placeholder 7"/>
          <p:cNvSpPr>
            <a:spLocks noGrp="1"/>
          </p:cNvSpPr>
          <p:nvPr>
            <p:ph type="body" sz="quarter" idx="10" hasCustomPrompt="1"/>
          </p:nvPr>
        </p:nvSpPr>
        <p:spPr>
          <a:xfrm>
            <a:off x="329185" y="3056731"/>
            <a:ext cx="5500687" cy="881063"/>
          </a:xfrm>
          <a:prstGeom prst="rect">
            <a:avLst/>
          </a:prstGeom>
        </p:spPr>
        <p:txBody>
          <a:bodyPr/>
          <a:lstStyle>
            <a:lvl1pPr marL="0" indent="0">
              <a:buNone/>
              <a:defRPr sz="2745" baseline="0">
                <a:solidFill>
                  <a:schemeClr val="bg1"/>
                </a:solidFill>
                <a:latin typeface="+mj-lt"/>
              </a:defRPr>
            </a:lvl1pPr>
            <a:lvl2pPr marL="336080" indent="0">
              <a:buNone/>
              <a:defRPr sz="1567">
                <a:solidFill>
                  <a:schemeClr val="bg1"/>
                </a:solidFill>
                <a:latin typeface="+mj-lt"/>
              </a:defRPr>
            </a:lvl2pPr>
            <a:lvl3pPr marL="560134" indent="0">
              <a:buNone/>
              <a:defRPr sz="1371">
                <a:solidFill>
                  <a:schemeClr val="bg1"/>
                </a:solidFill>
                <a:latin typeface="+mj-lt"/>
              </a:defRPr>
            </a:lvl3pPr>
            <a:lvl4pPr marL="784187" indent="0">
              <a:buNone/>
              <a:defRPr sz="1175">
                <a:solidFill>
                  <a:schemeClr val="bg1"/>
                </a:solidFill>
                <a:latin typeface="+mj-lt"/>
              </a:defRPr>
            </a:lvl4pPr>
            <a:lvl5pPr marL="1008241" indent="0">
              <a:buNone/>
              <a:defRPr sz="1175">
                <a:solidFill>
                  <a:schemeClr val="bg1"/>
                </a:solidFill>
                <a:latin typeface="+mj-lt"/>
              </a:defRPr>
            </a:lvl5pPr>
          </a:lstStyle>
          <a:p>
            <a:pPr lvl="0"/>
            <a:r>
              <a:rPr lang="en-US" dirty="0" smtClean="0"/>
              <a:t>Sub header here</a:t>
            </a:r>
            <a:endParaRPr lang="en-US" dirty="0"/>
          </a:p>
        </p:txBody>
      </p:sp>
    </p:spTree>
    <p:extLst>
      <p:ext uri="{BB962C8B-B14F-4D97-AF65-F5344CB8AC3E}">
        <p14:creationId xmlns:p14="http://schemas.microsoft.com/office/powerpoint/2010/main" val="1419660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9_Title Slide 4">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923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479"/>
            <a:ext cx="12436475" cy="6989566"/>
          </a:xfrm>
          <a:prstGeom prst="rect">
            <a:avLst/>
          </a:prstGeom>
        </p:spPr>
      </p:pic>
    </p:spTree>
    <p:extLst>
      <p:ext uri="{BB962C8B-B14F-4D97-AF65-F5344CB8AC3E}">
        <p14:creationId xmlns:p14="http://schemas.microsoft.com/office/powerpoint/2010/main" val="9649357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5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90970359"/>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128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4203717585"/>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230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200">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5766077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prstClr val="white"/>
              </a:solidFill>
            </a:endParaRPr>
          </a:p>
        </p:txBody>
      </p:sp>
      <p:sp>
        <p:nvSpPr>
          <p:cNvPr id="2" name="TextBox 1"/>
          <p:cNvSpPr txBox="1"/>
          <p:nvPr userDrawn="1"/>
        </p:nvSpPr>
        <p:spPr>
          <a:xfrm>
            <a:off x="237274" y="5892670"/>
            <a:ext cx="6887790" cy="574443"/>
          </a:xfrm>
          <a:prstGeom prst="rect">
            <a:avLst/>
          </a:prstGeom>
          <a:noFill/>
        </p:spPr>
        <p:txBody>
          <a:bodyPr wrap="square" rtlCol="0">
            <a:spAutoFit/>
          </a:bodyPr>
          <a:lstStyle/>
          <a:p>
            <a:pPr defTabSz="1109758"/>
            <a:r>
              <a:rPr lang="en-US" sz="3060" dirty="0" smtClean="0">
                <a:solidFill>
                  <a:prstClr val="white"/>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1"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prstClr val="white"/>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8" y="5230386"/>
            <a:ext cx="1842898" cy="677802"/>
          </a:xfrm>
          <a:prstGeom prst="rect">
            <a:avLst/>
          </a:prstGeom>
        </p:spPr>
      </p:pic>
    </p:spTree>
    <p:extLst>
      <p:ext uri="{BB962C8B-B14F-4D97-AF65-F5344CB8AC3E}">
        <p14:creationId xmlns:p14="http://schemas.microsoft.com/office/powerpoint/2010/main" val="1352905216"/>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marL="0" marR="0" lvl="0" indent="0" algn="r" defTabSz="1165834"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25" normalizeH="0" baseline="0" noProof="0" dirty="0" smtClean="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endParaRPr kumimoji="0" lang="en-US" sz="5000" b="0" i="0" u="none" strike="noStrike" kern="1200" cap="none" spc="-125"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marL="0" marR="0" lvl="0" indent="0" algn="r" defTabSz="1165834" rtl="0" eaLnBrk="1" fontAlgn="auto" latinLnBrk="0" hangingPunct="1">
              <a:lnSpc>
                <a:spcPct val="90000"/>
              </a:lnSpc>
              <a:spcBef>
                <a:spcPct val="0"/>
              </a:spcBef>
              <a:spcAft>
                <a:spcPts val="0"/>
              </a:spcAft>
              <a:buClrTx/>
              <a:buSzTx/>
              <a:buFontTx/>
              <a:buNone/>
              <a:tabLst/>
              <a:defRPr/>
            </a:pPr>
            <a:r>
              <a:rPr kumimoji="0" lang="en-US" sz="2250"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50"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50"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endParaRPr kumimoji="0" lang="en-US" sz="2250"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444026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968240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3076882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46850176"/>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71658908"/>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02728834"/>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078403"/>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86826887"/>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9477018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827435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91669308"/>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4180296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48088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7954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26719598"/>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26096126"/>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64169388"/>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9985566"/>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46202750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1261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682343"/>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244580"/>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01503"/>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5271613"/>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algn="r" defTabSz="932215"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12389">
                      <a:srgbClr val="FFFFFF"/>
                    </a:gs>
                    <a:gs pos="54000">
                      <a:srgbClr val="FFFFFF"/>
                    </a:gs>
                  </a:gsLst>
                  <a:lin ang="5400000" scaled="0"/>
                </a:gradFill>
                <a:effectLst/>
                <a:uLnTx/>
                <a:uFillTx/>
                <a:latin typeface="Segoe UI"/>
                <a:ea typeface="+mn-ea"/>
                <a:cs typeface="Segoe UI" pitchFamily="34" charset="0"/>
              </a:rPr>
              <a:t>2015 </a:t>
            </a:r>
            <a:r>
              <a:rPr kumimoji="0" lang="en-US" sz="700"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668208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85172668"/>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9366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4397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4914697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3253611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hem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5146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65120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393120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009492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marL="0" indent="0">
              <a:spcBef>
                <a:spcPts val="1800"/>
              </a:spcBef>
              <a:buNone/>
              <a:defRPr/>
            </a:lvl1pPr>
            <a:lvl2pPr marL="0" indent="0">
              <a:buNone/>
              <a:defRPr>
                <a:solidFill>
                  <a:schemeClr val="accent2">
                    <a:lumMod val="60000"/>
                    <a:lumOff val="40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3863594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212850"/>
            <a:ext cx="6400800" cy="2782300"/>
          </a:xfrm>
        </p:spPr>
        <p:txBody>
          <a:bodyPr wrap="square">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152831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212850"/>
            <a:ext cx="6400800" cy="2782300"/>
          </a:xfrm>
        </p:spPr>
        <p:txBody>
          <a:bodyPr wrap="square">
            <a:spAutoFit/>
          </a:bodyPr>
          <a:lstStyle>
            <a:lvl1pPr marL="0" indent="0">
              <a:spcBef>
                <a:spcPts val="1800"/>
              </a:spcBef>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a:xfrm>
            <a:off x="5761037" y="295274"/>
            <a:ext cx="6403165" cy="917575"/>
          </a:xfrm>
        </p:spPr>
        <p:txBody>
          <a:bodyPr/>
          <a:lstStyle/>
          <a:p>
            <a:r>
              <a:rPr lang="en-US" dirty="0" smtClean="0"/>
              <a:t>Click to edit Master style</a:t>
            </a:r>
            <a:endParaRPr lang="en-US" dirty="0"/>
          </a:p>
        </p:txBody>
      </p:sp>
    </p:spTree>
    <p:extLst>
      <p:ext uri="{BB962C8B-B14F-4D97-AF65-F5344CB8AC3E}">
        <p14:creationId xmlns:p14="http://schemas.microsoft.com/office/powerpoint/2010/main" val="109858268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08902396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85986686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5068192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377779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4234676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4408632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7445535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18213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70948163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43011663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7464864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31893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2791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3"/>
            <a:ext cx="11460018" cy="36672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4406953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9149851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6180497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619507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404040"/>
              </a:solidFill>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5346477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9948530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marL="0" indent="0">
              <a:spcBef>
                <a:spcPts val="1800"/>
              </a:spcBef>
              <a:buNone/>
              <a:defRPr/>
            </a:lvl1pPr>
            <a:lvl2pPr marL="0" indent="0">
              <a:buNone/>
              <a:defRPr>
                <a:solidFill>
                  <a:schemeClr val="accent2">
                    <a:lumMod val="75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1381445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61606543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589838" y="1668463"/>
            <a:ext cx="457200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7590515" y="295275"/>
            <a:ext cx="4573689"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424007681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5761039" y="295275"/>
            <a:ext cx="6403165"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99466496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31149"/>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136035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smtClean="0"/>
              <a:t>Click to edit Master title style</a:t>
            </a:r>
            <a:endParaRPr lang="en-US" dirty="0"/>
          </a:p>
        </p:txBody>
      </p:sp>
    </p:spTree>
    <p:extLst>
      <p:ext uri="{BB962C8B-B14F-4D97-AF65-F5344CB8AC3E}">
        <p14:creationId xmlns:p14="http://schemas.microsoft.com/office/powerpoint/2010/main" val="23144154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04434043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195392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tx2"/>
          </a:solidFill>
        </p:spPr>
        <p:txBody>
          <a:bodyPr lIns="182880" tIns="146304" rIns="182880" bIns="146304" anchor="ctr" anchorCtr="1">
            <a:noAutofit/>
          </a:bodyPr>
          <a:lstStyle>
            <a:lvl1pPr marL="0" indent="0">
              <a:buNone/>
              <a:defRPr>
                <a:solidFill>
                  <a:schemeClr val="bg1"/>
                </a:solidFill>
              </a:defRPr>
            </a:lvl1pPr>
          </a:lstStyle>
          <a:p>
            <a:r>
              <a:rPr lang="en-US" smtClean="0"/>
              <a:t>Click icon to add picture</a:t>
            </a:r>
            <a:endParaRPr lang="en-US" dirty="0"/>
          </a:p>
        </p:txBody>
      </p:sp>
    </p:spTree>
    <p:extLst>
      <p:ext uri="{BB962C8B-B14F-4D97-AF65-F5344CB8AC3E}">
        <p14:creationId xmlns:p14="http://schemas.microsoft.com/office/powerpoint/2010/main" val="6486835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073008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smtClean="0"/>
              <a:t>Click to edit Master text styles</a:t>
            </a:r>
          </a:p>
          <a:p>
            <a:pPr marL="0" lvl="1" indent="0" algn="l" defTabSz="913991" rtl="0" eaLnBrk="1" latinLnBrk="0" hangingPunct="1">
              <a:spcBef>
                <a:spcPct val="20000"/>
              </a:spcBef>
              <a:spcAft>
                <a:spcPts val="816"/>
              </a:spcAft>
              <a:buFont typeface="Arial" pitchFamily="34" charset="0"/>
              <a:buNone/>
            </a:pPr>
            <a:r>
              <a:rPr lang="en-US" smtClean="0"/>
              <a:t>Second level</a:t>
            </a:r>
          </a:p>
          <a:p>
            <a:pPr marL="0" lvl="2" indent="0" algn="l" defTabSz="913991"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874028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47094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133708842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3" y="3147123"/>
            <a:ext cx="3291840" cy="701671"/>
          </a:xfrm>
          <a:prstGeom prst="rect">
            <a:avLst/>
          </a:prstGeom>
        </p:spPr>
      </p:pic>
    </p:spTree>
    <p:extLst>
      <p:ext uri="{BB962C8B-B14F-4D97-AF65-F5344CB8AC3E}">
        <p14:creationId xmlns:p14="http://schemas.microsoft.com/office/powerpoint/2010/main" val="18806233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6390854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762254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87655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601039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9" y="1058862"/>
            <a:ext cx="11887200" cy="572464"/>
          </a:xfrm>
        </p:spPr>
        <p:txBody>
          <a:bodyPr/>
          <a:lstStyle>
            <a:lvl1pPr marL="0" indent="0">
              <a:buNone/>
              <a:defRPr sz="2800">
                <a:solidFill>
                  <a:schemeClr val="tx2"/>
                </a:solidFill>
              </a:defRPr>
            </a:lvl1pPr>
          </a:lstStyle>
          <a:p>
            <a:pPr lvl="0"/>
            <a:r>
              <a:rPr lang="en-US" dirty="0" smtClean="0"/>
              <a:t>Click to edit Master text styles</a:t>
            </a:r>
          </a:p>
        </p:txBody>
      </p:sp>
    </p:spTree>
    <p:extLst>
      <p:ext uri="{BB962C8B-B14F-4D97-AF65-F5344CB8AC3E}">
        <p14:creationId xmlns:p14="http://schemas.microsoft.com/office/powerpoint/2010/main" val="3540814395"/>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11" y="6395264"/>
            <a:ext cx="11888061" cy="301348"/>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207618877"/>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047323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5969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8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199">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1873351131"/>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PresentationTitle_HEALTHCA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a:ext>
            </a:extLst>
          </a:blip>
          <a:srcRect l="140" t="13287" r="2103" b="3771"/>
          <a:stretch/>
        </p:blipFill>
        <p:spPr>
          <a:xfrm>
            <a:off x="0" y="0"/>
            <a:ext cx="12466638" cy="7027276"/>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210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6" name="Title 1"/>
          <p:cNvSpPr>
            <a:spLocks noGrp="1"/>
          </p:cNvSpPr>
          <p:nvPr>
            <p:ph type="ctrTitle" hasCustomPrompt="1"/>
          </p:nvPr>
        </p:nvSpPr>
        <p:spPr>
          <a:xfrm>
            <a:off x="466371" y="2489420"/>
            <a:ext cx="6275733" cy="1356064"/>
          </a:xfrm>
          <a:prstGeom prst="rect">
            <a:avLst/>
          </a:prstGeom>
        </p:spPr>
        <p:txBody>
          <a:bodyPr wrap="square" lIns="143407" tIns="0" rIns="143407" bIns="0">
            <a:spAutoFit/>
          </a:bodyPr>
          <a:lstStyle>
            <a:lvl1pPr>
              <a:lnSpc>
                <a:spcPct val="90000"/>
              </a:lnSpc>
              <a:spcBef>
                <a:spcPts val="0"/>
              </a:spcBef>
              <a:defRPr sz="4896"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466372" y="4994602"/>
            <a:ext cx="6275659" cy="593368"/>
          </a:xfrm>
          <a:prstGeom prst="rect">
            <a:avLst/>
          </a:prstGeom>
        </p:spPr>
        <p:txBody>
          <a:bodyPr lIns="143407" tIns="0" rIns="143407" bIns="0"/>
          <a:lstStyle>
            <a:lvl1pPr marL="0" indent="0" algn="l">
              <a:lnSpc>
                <a:spcPct val="90000"/>
              </a:lnSpc>
              <a:spcBef>
                <a:spcPts val="0"/>
              </a:spcBef>
              <a:buNone/>
              <a:defRPr sz="2142">
                <a:solidFill>
                  <a:schemeClr val="bg1"/>
                </a:solidFill>
                <a:latin typeface="+mn-lt"/>
              </a:defRPr>
            </a:lvl1pPr>
            <a:lvl2pPr marL="456702" indent="0" algn="ctr">
              <a:buNone/>
              <a:defRPr>
                <a:solidFill>
                  <a:schemeClr val="tx1">
                    <a:tint val="75000"/>
                  </a:schemeClr>
                </a:solidFill>
              </a:defRPr>
            </a:lvl2pPr>
            <a:lvl3pPr marL="913406" indent="0" algn="ctr">
              <a:buNone/>
              <a:defRPr>
                <a:solidFill>
                  <a:schemeClr val="tx1">
                    <a:tint val="75000"/>
                  </a:schemeClr>
                </a:solidFill>
              </a:defRPr>
            </a:lvl3pPr>
            <a:lvl4pPr marL="1370108" indent="0" algn="ctr">
              <a:buNone/>
              <a:defRPr>
                <a:solidFill>
                  <a:schemeClr val="tx1">
                    <a:tint val="75000"/>
                  </a:schemeClr>
                </a:solidFill>
              </a:defRPr>
            </a:lvl4pPr>
            <a:lvl5pPr marL="1826814" indent="0" algn="ctr">
              <a:buNone/>
              <a:defRPr>
                <a:solidFill>
                  <a:schemeClr val="tx1">
                    <a:tint val="75000"/>
                  </a:schemeClr>
                </a:solidFill>
              </a:defRPr>
            </a:lvl5pPr>
            <a:lvl6pPr marL="2283515" indent="0" algn="ctr">
              <a:buNone/>
              <a:defRPr>
                <a:solidFill>
                  <a:schemeClr val="tx1">
                    <a:tint val="75000"/>
                  </a:schemeClr>
                </a:solidFill>
              </a:defRPr>
            </a:lvl6pPr>
            <a:lvl7pPr marL="2740219" indent="0" algn="ctr">
              <a:buNone/>
              <a:defRPr>
                <a:solidFill>
                  <a:schemeClr val="tx1">
                    <a:tint val="75000"/>
                  </a:schemeClr>
                </a:solidFill>
              </a:defRPr>
            </a:lvl7pPr>
            <a:lvl8pPr marL="3196921" indent="0" algn="ctr">
              <a:buNone/>
              <a:defRPr>
                <a:solidFill>
                  <a:schemeClr val="tx1">
                    <a:tint val="75000"/>
                  </a:schemeClr>
                </a:solidFill>
              </a:defRPr>
            </a:lvl8pPr>
            <a:lvl9pPr marL="3653624"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466758" y="3920818"/>
            <a:ext cx="6292074" cy="881064"/>
          </a:xfrm>
          <a:prstGeom prst="rect">
            <a:avLst/>
          </a:prstGeom>
        </p:spPr>
        <p:txBody>
          <a:bodyPr lIns="143407" tIns="0" rIns="143407" bIns="0">
            <a:normAutofit/>
          </a:bodyPr>
          <a:lstStyle>
            <a:lvl1pPr marL="0" indent="0">
              <a:lnSpc>
                <a:spcPct val="90000"/>
              </a:lnSpc>
              <a:spcBef>
                <a:spcPts val="0"/>
              </a:spcBef>
              <a:buNone/>
              <a:defRPr sz="2040" baseline="0">
                <a:solidFill>
                  <a:schemeClr val="bg1"/>
                </a:solidFill>
                <a:latin typeface="+mn-lt"/>
              </a:defRPr>
            </a:lvl1pPr>
            <a:lvl2pPr marL="342528" indent="0">
              <a:buNone/>
              <a:defRPr sz="1632">
                <a:solidFill>
                  <a:schemeClr val="bg1"/>
                </a:solidFill>
                <a:latin typeface="+mj-lt"/>
              </a:defRPr>
            </a:lvl2pPr>
            <a:lvl3pPr marL="570880" indent="0">
              <a:buNone/>
              <a:defRPr sz="1326">
                <a:solidFill>
                  <a:schemeClr val="bg1"/>
                </a:solidFill>
                <a:latin typeface="+mj-lt"/>
              </a:defRPr>
            </a:lvl3pPr>
            <a:lvl4pPr marL="799229" indent="0">
              <a:buNone/>
              <a:defRPr sz="1224">
                <a:solidFill>
                  <a:schemeClr val="bg1"/>
                </a:solidFill>
                <a:latin typeface="+mj-lt"/>
              </a:defRPr>
            </a:lvl4pPr>
            <a:lvl5pPr marL="1027583" indent="0">
              <a:buNone/>
              <a:defRPr sz="1224">
                <a:solidFill>
                  <a:schemeClr val="bg1"/>
                </a:solidFill>
                <a:latin typeface="+mj-lt"/>
              </a:defRPr>
            </a:lvl5pPr>
          </a:lstStyle>
          <a:p>
            <a:pPr lvl="0"/>
            <a:r>
              <a:rPr lang="en-US" dirty="0" smtClean="0"/>
              <a:t>Sub header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80059" y="6530041"/>
            <a:ext cx="1304123" cy="285765"/>
          </a:xfrm>
          <a:prstGeom prst="rect">
            <a:avLst/>
          </a:prstGeom>
        </p:spPr>
      </p:pic>
    </p:spTree>
    <p:extLst>
      <p:ext uri="{BB962C8B-B14F-4D97-AF65-F5344CB8AC3E}">
        <p14:creationId xmlns:p14="http://schemas.microsoft.com/office/powerpoint/2010/main" val="3452338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739605" y="6673146"/>
            <a:ext cx="501211" cy="372394"/>
          </a:xfrm>
          <a:prstGeom prst="rect">
            <a:avLst/>
          </a:prstGeom>
        </p:spPr>
        <p:txBody>
          <a:bodyPr/>
          <a:lstStyle/>
          <a:p>
            <a:pPr defTabSz="932563"/>
            <a:fld id="{4CED8391-71CF-4FD3-A093-40D26DE2D47C}" type="slidenum">
              <a:rPr lang="en-US" smtClean="0">
                <a:solidFill>
                  <a:srgbClr val="00188F"/>
                </a:solidFill>
              </a:rPr>
              <a:pPr defTabSz="932563"/>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4"/>
            <a:ext cx="11460018" cy="20962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9170985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798577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142451" cy="1371600"/>
          </a:xfrm>
          <a:prstGeom prst="rect">
            <a:avLst/>
          </a:prstGeom>
        </p:spPr>
      </p:pic>
    </p:spTree>
    <p:extLst>
      <p:ext uri="{BB962C8B-B14F-4D97-AF65-F5344CB8AC3E}">
        <p14:creationId xmlns:p14="http://schemas.microsoft.com/office/powerpoint/2010/main" val="24306678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Yammer hashtag</a:t>
            </a:r>
            <a:endParaRPr lang="en-US" dirty="0"/>
          </a:p>
        </p:txBody>
      </p:sp>
    </p:spTree>
    <p:extLst>
      <p:ext uri="{BB962C8B-B14F-4D97-AF65-F5344CB8AC3E}">
        <p14:creationId xmlns:p14="http://schemas.microsoft.com/office/powerpoint/2010/main" val="1241905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Yammer hashtag</a:t>
            </a:r>
            <a:endParaRPr lang="en-US" dirty="0"/>
          </a:p>
        </p:txBody>
      </p:sp>
    </p:spTree>
    <p:extLst>
      <p:ext uri="{BB962C8B-B14F-4D97-AF65-F5344CB8AC3E}">
        <p14:creationId xmlns:p14="http://schemas.microsoft.com/office/powerpoint/2010/main" val="382117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838073640"/>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23544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userDrawn="1"/>
        </p:nvPicPr>
        <p:blipFill>
          <a:blip r:embed="rId2"/>
          <a:stretch>
            <a:fillRect/>
          </a:stretch>
        </p:blipFill>
        <p:spPr>
          <a:xfrm>
            <a:off x="-222" y="3075628"/>
            <a:ext cx="12436918" cy="3292125"/>
          </a:xfrm>
          <a:prstGeom prst="rect">
            <a:avLst/>
          </a:prstGeom>
        </p:spPr>
      </p:pic>
    </p:spTree>
    <p:extLst>
      <p:ext uri="{BB962C8B-B14F-4D97-AF65-F5344CB8AC3E}">
        <p14:creationId xmlns:p14="http://schemas.microsoft.com/office/powerpoint/2010/main" val="154681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21847988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6121968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9652171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412677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6026450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41643489"/>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2851096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02687400"/>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66231107"/>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55145966"/>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217969006"/>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4030647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image" Target="../media/image1.png"/><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theme" Target="../theme/theme2.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image" Target="../media/image10.png"/><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image" Target="../media/image1.png"/><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theme" Target="../theme/theme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image" Target="../media/image10.png"/><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theme" Target="../theme/theme5.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image" Target="../media/image1.png"/><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theme" Target="../theme/theme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image" Target="../media/image12.emf"/><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oleObject" Target="../embeddings/oleObject5.bin"/><Relationship Id="rId5" Type="http://schemas.openxmlformats.org/officeDocument/2006/relationships/slideLayout" Target="../slideLayouts/slideLayout168.xml"/><Relationship Id="rId10" Type="http://schemas.openxmlformats.org/officeDocument/2006/relationships/tags" Target="../tags/tag5.xml"/><Relationship Id="rId4" Type="http://schemas.openxmlformats.org/officeDocument/2006/relationships/slideLayout" Target="../slideLayouts/slideLayout167.xml"/><Relationship Id="rId9" Type="http://schemas.openxmlformats.org/officeDocument/2006/relationships/vmlDrawing" Target="../drawings/vmlDrawing5.v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29" Type="http://schemas.openxmlformats.org/officeDocument/2006/relationships/image" Target="../media/image1.png"/><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theme" Target="../theme/theme8.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36" r:id="rId2"/>
    <p:sldLayoutId id="2147484240" r:id="rId3"/>
    <p:sldLayoutId id="2147484272" r:id="rId4"/>
    <p:sldLayoutId id="2147484241" r:id="rId5"/>
    <p:sldLayoutId id="2147484273" r:id="rId6"/>
    <p:sldLayoutId id="2147484244" r:id="rId7"/>
    <p:sldLayoutId id="2147484274" r:id="rId8"/>
    <p:sldLayoutId id="2147484245" r:id="rId9"/>
    <p:sldLayoutId id="2147484275" r:id="rId10"/>
    <p:sldLayoutId id="2147484247" r:id="rId11"/>
    <p:sldLayoutId id="2147484249" r:id="rId12"/>
    <p:sldLayoutId id="2147484250" r:id="rId13"/>
    <p:sldLayoutId id="2147484264" r:id="rId14"/>
    <p:sldLayoutId id="2147484251" r:id="rId15"/>
    <p:sldLayoutId id="2147484270" r:id="rId16"/>
    <p:sldLayoutId id="2147484252" r:id="rId17"/>
    <p:sldLayoutId id="2147484253" r:id="rId18"/>
    <p:sldLayoutId id="2147484254" r:id="rId19"/>
    <p:sldLayoutId id="2147484271" r:id="rId20"/>
    <p:sldLayoutId id="2147484257" r:id="rId21"/>
    <p:sldLayoutId id="2147484258" r:id="rId22"/>
    <p:sldLayoutId id="2147484259" r:id="rId23"/>
    <p:sldLayoutId id="2147484260" r:id="rId24"/>
    <p:sldLayoutId id="2147484261" r:id="rId25"/>
    <p:sldLayoutId id="2147484263" r:id="rId26"/>
    <p:sldLayoutId id="2147484276" r:id="rId27"/>
    <p:sldLayoutId id="2147484280" r:id="rId28"/>
    <p:sldLayoutId id="2147484284" r:id="rId29"/>
    <p:sldLayoutId id="2147484339" r:id="rId30"/>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022656254"/>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40" r:id="rId2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49920350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 id="2147484325" r:id="rId17"/>
    <p:sldLayoutId id="2147484326" r:id="rId18"/>
    <p:sldLayoutId id="2147484327" r:id="rId19"/>
    <p:sldLayoutId id="2147484328" r:id="rId20"/>
    <p:sldLayoutId id="2147484329" r:id="rId21"/>
    <p:sldLayoutId id="2147484330" r:id="rId22"/>
    <p:sldLayoutId id="2147484332" r:id="rId23"/>
    <p:sldLayoutId id="2147484333" r:id="rId24"/>
    <p:sldLayoutId id="2147484334" r:id="rId25"/>
    <p:sldLayoutId id="2147484335" r:id="rId26"/>
    <p:sldLayoutId id="2147484336" r:id="rId27"/>
    <p:sldLayoutId id="2147484337" r:id="rId28"/>
    <p:sldLayoutId id="2147484338" r:id="rId29"/>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825088172"/>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 id="2147484367" r:id="rId26"/>
    <p:sldLayoutId id="2147484368" r:id="rId2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713294732"/>
      </p:ext>
    </p:extLst>
  </p:cSld>
  <p:clrMap bg1="lt1" tx1="dk1" bg2="lt2" tx2="dk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6" r:id="rId17"/>
    <p:sldLayoutId id="2147484387" r:id="rId18"/>
    <p:sldLayoutId id="2147484388" r:id="rId19"/>
    <p:sldLayoutId id="2147484389" r:id="rId20"/>
    <p:sldLayoutId id="2147484390" r:id="rId21"/>
    <p:sldLayoutId id="2147484391" r:id="rId22"/>
    <p:sldLayoutId id="2147484392" r:id="rId23"/>
    <p:sldLayoutId id="2147484393" r:id="rId24"/>
    <p:sldLayoutId id="2147484394" r:id="rId25"/>
    <p:sldLayoutId id="2147484395" r:id="rId26"/>
    <p:sldLayoutId id="2147484396" r:id="rId27"/>
    <p:sldLayoutId id="2147484397" r:id="rId28"/>
    <p:sldLayoutId id="2147484398" r:id="rId29"/>
    <p:sldLayoutId id="2147484399" r:id="rId30"/>
    <p:sldLayoutId id="2147484400"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74474416"/>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 id="2147484423" r:id="rId22"/>
    <p:sldLayoutId id="2147484424" r:id="rId23"/>
    <p:sldLayoutId id="2147484425" r:id="rId2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0"/>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185"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9821" y="279400"/>
            <a:ext cx="11191875" cy="11668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9821" y="1631950"/>
            <a:ext cx="11191875" cy="461645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972300"/>
      </p:ext>
    </p:extLst>
  </p:cSld>
  <p:clrMap bg1="lt1" tx1="dk1" bg2="lt2" tx2="dk2" accent1="accent1" accent2="accent2" accent3="accent3" accent4="accent4" accent5="accent5" accent6="accent6" hlink="hlink" folHlink="folHlink"/>
  <p:sldLayoutIdLst>
    <p:sldLayoutId id="2147484427" r:id="rId1"/>
    <p:sldLayoutId id="2147484428" r:id="rId2"/>
    <p:sldLayoutId id="2147484429" r:id="rId3"/>
    <p:sldLayoutId id="2147484430" r:id="rId4"/>
    <p:sldLayoutId id="2147484431" r:id="rId5"/>
    <p:sldLayoutId id="2147484432" r:id="rId6"/>
    <p:sldLayoutId id="2147484433" r:id="rId7"/>
  </p:sldLayoutIdLst>
  <p:timing>
    <p:tnLst>
      <p:par>
        <p:cTn id="1" dur="indefinite" restart="never" nodeType="tmRoot"/>
      </p:par>
    </p:tnLst>
  </p:timing>
  <p:hf hdr="0" ftr="0" dt="0"/>
  <p:txStyles>
    <p:titleStyle>
      <a:lvl1pPr algn="l" defTabSz="896214" rtl="0" eaLnBrk="1" latinLnBrk="0" hangingPunct="1">
        <a:spcBef>
          <a:spcPct val="0"/>
        </a:spcBef>
        <a:buNone/>
        <a:defRPr sz="4312" kern="1200">
          <a:solidFill>
            <a:schemeClr val="bg1"/>
          </a:solidFill>
          <a:latin typeface="Segoe UI Light" pitchFamily="34" charset="0"/>
          <a:ea typeface="+mj-ea"/>
          <a:cs typeface="+mj-cs"/>
        </a:defRPr>
      </a:lvl1pPr>
    </p:titleStyle>
    <p:bodyStyle>
      <a:lvl1pPr marL="336080" indent="-336080" algn="l" defTabSz="896214" rtl="0" eaLnBrk="1" latinLnBrk="0" hangingPunct="1">
        <a:spcBef>
          <a:spcPct val="20000"/>
        </a:spcBef>
        <a:buFont typeface="Arial" pitchFamily="34" charset="0"/>
        <a:buChar char="•"/>
        <a:defRPr sz="3136" kern="1200">
          <a:solidFill>
            <a:schemeClr val="bg1"/>
          </a:solidFill>
          <a:latin typeface="Segoe UI" pitchFamily="34" charset="0"/>
          <a:ea typeface="Segoe UI" pitchFamily="34" charset="0"/>
          <a:cs typeface="Segoe UI" pitchFamily="34" charset="0"/>
        </a:defRPr>
      </a:lvl1pPr>
      <a:lvl2pPr marL="728174" indent="-280067" algn="l" defTabSz="896214" rtl="0" eaLnBrk="1" latinLnBrk="0" hangingPunct="1">
        <a:spcBef>
          <a:spcPct val="20000"/>
        </a:spcBef>
        <a:buFont typeface="Arial" pitchFamily="34" charset="0"/>
        <a:buChar char="–"/>
        <a:defRPr sz="2745" kern="1200">
          <a:solidFill>
            <a:schemeClr val="bg1"/>
          </a:solidFill>
          <a:latin typeface="Segoe UI" pitchFamily="34" charset="0"/>
          <a:ea typeface="Segoe UI" pitchFamily="34" charset="0"/>
          <a:cs typeface="Segoe UI" pitchFamily="34" charset="0"/>
        </a:defRPr>
      </a:lvl2pPr>
      <a:lvl3pPr marL="1120268" indent="-224054" algn="l" defTabSz="896214" rtl="0" eaLnBrk="1" latinLnBrk="0" hangingPunct="1">
        <a:spcBef>
          <a:spcPct val="20000"/>
        </a:spcBef>
        <a:buFont typeface="Arial" pitchFamily="34" charset="0"/>
        <a:buChar char="•"/>
        <a:defRPr sz="2353" kern="1200">
          <a:solidFill>
            <a:schemeClr val="bg1"/>
          </a:solidFill>
          <a:latin typeface="Segoe UI" pitchFamily="34" charset="0"/>
          <a:ea typeface="Segoe UI" pitchFamily="34" charset="0"/>
          <a:cs typeface="Segoe UI" pitchFamily="34" charset="0"/>
        </a:defRPr>
      </a:lvl3pPr>
      <a:lvl4pPr marL="1568375" indent="-224054" algn="l" defTabSz="896214" rtl="0" eaLnBrk="1" latinLnBrk="0" hangingPunct="1">
        <a:spcBef>
          <a:spcPct val="20000"/>
        </a:spcBef>
        <a:buFont typeface="Arial" pitchFamily="34" charset="0"/>
        <a:buChar char="–"/>
        <a:defRPr sz="1961" kern="1200">
          <a:solidFill>
            <a:schemeClr val="bg1"/>
          </a:solidFill>
          <a:latin typeface="Segoe UI" pitchFamily="34" charset="0"/>
          <a:ea typeface="Segoe UI" pitchFamily="34" charset="0"/>
          <a:cs typeface="Segoe UI" pitchFamily="34" charset="0"/>
        </a:defRPr>
      </a:lvl4pPr>
      <a:lvl5pPr marL="2016482" indent="-224054" algn="l" defTabSz="896214" rtl="0" eaLnBrk="1" latinLnBrk="0" hangingPunct="1">
        <a:spcBef>
          <a:spcPct val="20000"/>
        </a:spcBef>
        <a:buFont typeface="Arial" pitchFamily="34" charset="0"/>
        <a:buChar char="»"/>
        <a:defRPr sz="1961" kern="1200">
          <a:solidFill>
            <a:schemeClr val="bg1"/>
          </a:solidFill>
          <a:latin typeface="Segoe UI" pitchFamily="34" charset="0"/>
          <a:ea typeface="Segoe UI" pitchFamily="34" charset="0"/>
          <a:cs typeface="Segoe UI" pitchFamily="34" charset="0"/>
        </a:defRPr>
      </a:lvl5pPr>
      <a:lvl6pPr marL="2464589"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697"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804"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911"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214" rtl="0" eaLnBrk="1" latinLnBrk="0" hangingPunct="1">
        <a:defRPr sz="1765" kern="1200">
          <a:solidFill>
            <a:schemeClr val="tx1"/>
          </a:solidFill>
          <a:latin typeface="+mn-lt"/>
          <a:ea typeface="+mn-ea"/>
          <a:cs typeface="+mn-cs"/>
        </a:defRPr>
      </a:lvl1pPr>
      <a:lvl2pPr marL="448107" algn="l" defTabSz="896214" rtl="0" eaLnBrk="1" latinLnBrk="0" hangingPunct="1">
        <a:defRPr sz="1765" kern="1200">
          <a:solidFill>
            <a:schemeClr val="tx1"/>
          </a:solidFill>
          <a:latin typeface="+mn-lt"/>
          <a:ea typeface="+mn-ea"/>
          <a:cs typeface="+mn-cs"/>
        </a:defRPr>
      </a:lvl2pPr>
      <a:lvl3pPr marL="896214" algn="l" defTabSz="896214" rtl="0" eaLnBrk="1" latinLnBrk="0" hangingPunct="1">
        <a:defRPr sz="1765" kern="1200">
          <a:solidFill>
            <a:schemeClr val="tx1"/>
          </a:solidFill>
          <a:latin typeface="+mn-lt"/>
          <a:ea typeface="+mn-ea"/>
          <a:cs typeface="+mn-cs"/>
        </a:defRPr>
      </a:lvl3pPr>
      <a:lvl4pPr marL="1344321" algn="l" defTabSz="896214" rtl="0" eaLnBrk="1" latinLnBrk="0" hangingPunct="1">
        <a:defRPr sz="1765" kern="1200">
          <a:solidFill>
            <a:schemeClr val="tx1"/>
          </a:solidFill>
          <a:latin typeface="+mn-lt"/>
          <a:ea typeface="+mn-ea"/>
          <a:cs typeface="+mn-cs"/>
        </a:defRPr>
      </a:lvl4pPr>
      <a:lvl5pPr marL="1792429" algn="l" defTabSz="896214" rtl="0" eaLnBrk="1" latinLnBrk="0" hangingPunct="1">
        <a:defRPr sz="1765" kern="1200">
          <a:solidFill>
            <a:schemeClr val="tx1"/>
          </a:solidFill>
          <a:latin typeface="+mn-lt"/>
          <a:ea typeface="+mn-ea"/>
          <a:cs typeface="+mn-cs"/>
        </a:defRPr>
      </a:lvl5pPr>
      <a:lvl6pPr marL="2240535" algn="l" defTabSz="896214" rtl="0" eaLnBrk="1" latinLnBrk="0" hangingPunct="1">
        <a:defRPr sz="1765" kern="1200">
          <a:solidFill>
            <a:schemeClr val="tx1"/>
          </a:solidFill>
          <a:latin typeface="+mn-lt"/>
          <a:ea typeface="+mn-ea"/>
          <a:cs typeface="+mn-cs"/>
        </a:defRPr>
      </a:lvl6pPr>
      <a:lvl7pPr marL="2688642" algn="l" defTabSz="896214" rtl="0" eaLnBrk="1" latinLnBrk="0" hangingPunct="1">
        <a:defRPr sz="1765" kern="1200">
          <a:solidFill>
            <a:schemeClr val="tx1"/>
          </a:solidFill>
          <a:latin typeface="+mn-lt"/>
          <a:ea typeface="+mn-ea"/>
          <a:cs typeface="+mn-cs"/>
        </a:defRPr>
      </a:lvl7pPr>
      <a:lvl8pPr marL="3136749" algn="l" defTabSz="896214" rtl="0" eaLnBrk="1" latinLnBrk="0" hangingPunct="1">
        <a:defRPr sz="1765" kern="1200">
          <a:solidFill>
            <a:schemeClr val="tx1"/>
          </a:solidFill>
          <a:latin typeface="+mn-lt"/>
          <a:ea typeface="+mn-ea"/>
          <a:cs typeface="+mn-cs"/>
        </a:defRPr>
      </a:lvl8pPr>
      <a:lvl9pPr marL="3584856" algn="l" defTabSz="896214"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019018467"/>
      </p:ext>
    </p:extLst>
  </p:cSld>
  <p:clrMap bg1="dk1" tx1="lt1" bg2="dk2" tx2="lt2" accent1="accent1" accent2="accent2" accent3="accent3" accent4="accent4" accent5="accent5" accent6="accent6" hlink="hlink" folHlink="folHlink"/>
  <p:sldLayoutIdLst>
    <p:sldLayoutId id="2147484435" r:id="rId1"/>
    <p:sldLayoutId id="2147484436" r:id="rId2"/>
    <p:sldLayoutId id="2147484437" r:id="rId3"/>
    <p:sldLayoutId id="2147484438" r:id="rId4"/>
    <p:sldLayoutId id="2147484439" r:id="rId5"/>
    <p:sldLayoutId id="2147484440" r:id="rId6"/>
    <p:sldLayoutId id="2147484441" r:id="rId7"/>
    <p:sldLayoutId id="2147484442" r:id="rId8"/>
    <p:sldLayoutId id="2147484443" r:id="rId9"/>
    <p:sldLayoutId id="2147484444" r:id="rId10"/>
    <p:sldLayoutId id="2147484445" r:id="rId11"/>
    <p:sldLayoutId id="2147484446" r:id="rId12"/>
    <p:sldLayoutId id="2147484447" r:id="rId13"/>
    <p:sldLayoutId id="2147484448" r:id="rId14"/>
    <p:sldLayoutId id="2147484449" r:id="rId15"/>
    <p:sldLayoutId id="2147484450" r:id="rId16"/>
    <p:sldLayoutId id="2147484451" r:id="rId17"/>
    <p:sldLayoutId id="2147484452" r:id="rId18"/>
    <p:sldLayoutId id="2147484453" r:id="rId19"/>
    <p:sldLayoutId id="2147484454" r:id="rId20"/>
    <p:sldLayoutId id="2147484455" r:id="rId21"/>
    <p:sldLayoutId id="2147484456" r:id="rId22"/>
    <p:sldLayoutId id="2147484457" r:id="rId23"/>
    <p:sldLayoutId id="2147484458" r:id="rId24"/>
    <p:sldLayoutId id="2147484459" r:id="rId25"/>
    <p:sldLayoutId id="2147484460" r:id="rId26"/>
    <p:sldLayoutId id="2147484461" r:id="rId27"/>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notesSlide" Target="../notesSlides/notesSlide5.xml"/><Relationship Id="rId18" Type="http://schemas.openxmlformats.org/officeDocument/2006/relationships/image" Target="../media/image141.jpe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slideLayout" Target="../slideLayouts/slideLayout21.xml"/><Relationship Id="rId17" Type="http://schemas.openxmlformats.org/officeDocument/2006/relationships/image" Target="../media/image140.png"/><Relationship Id="rId2" Type="http://schemas.openxmlformats.org/officeDocument/2006/relationships/tags" Target="../tags/tag12.xml"/><Relationship Id="rId16" Type="http://schemas.openxmlformats.org/officeDocument/2006/relationships/image" Target="../media/image139.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image" Target="../media/image138.png"/><Relationship Id="rId10" Type="http://schemas.openxmlformats.org/officeDocument/2006/relationships/tags" Target="../tags/tag20.xml"/><Relationship Id="rId19" Type="http://schemas.openxmlformats.org/officeDocument/2006/relationships/image" Target="../media/image142.gif"/><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image" Target="../media/image137.png"/></Relationships>
</file>

<file path=ppt/slides/_rels/slide1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7.xml"/><Relationship Id="rId13" Type="http://schemas.openxmlformats.org/officeDocument/2006/relationships/image" Target="../media/image148.png"/><Relationship Id="rId3" Type="http://schemas.openxmlformats.org/officeDocument/2006/relationships/tags" Target="../tags/tag24.xml"/><Relationship Id="rId7" Type="http://schemas.openxmlformats.org/officeDocument/2006/relationships/slideLayout" Target="../slideLayouts/slideLayout73.xml"/><Relationship Id="rId12" Type="http://schemas.openxmlformats.org/officeDocument/2006/relationships/image" Target="../media/image147.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146.png"/><Relationship Id="rId5" Type="http://schemas.openxmlformats.org/officeDocument/2006/relationships/tags" Target="../tags/tag26.xml"/><Relationship Id="rId10" Type="http://schemas.openxmlformats.org/officeDocument/2006/relationships/image" Target="../media/image145.png"/><Relationship Id="rId4" Type="http://schemas.openxmlformats.org/officeDocument/2006/relationships/tags" Target="../tags/tag25.xml"/><Relationship Id="rId9" Type="http://schemas.openxmlformats.org/officeDocument/2006/relationships/image" Target="../media/image144.png"/></Relationships>
</file>

<file path=ppt/slides/_rels/slide15.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emf"/><Relationship Id="rId18" Type="http://schemas.openxmlformats.org/officeDocument/2006/relationships/image" Target="../media/image164.png"/><Relationship Id="rId3" Type="http://schemas.openxmlformats.org/officeDocument/2006/relationships/image" Target="../media/image149.png"/><Relationship Id="rId21" Type="http://schemas.openxmlformats.org/officeDocument/2006/relationships/image" Target="../media/image137.png"/><Relationship Id="rId7" Type="http://schemas.openxmlformats.org/officeDocument/2006/relationships/image" Target="../media/image153.png"/><Relationship Id="rId12" Type="http://schemas.openxmlformats.org/officeDocument/2006/relationships/image" Target="../media/image158.png"/><Relationship Id="rId17" Type="http://schemas.openxmlformats.org/officeDocument/2006/relationships/image" Target="../media/image163.png"/><Relationship Id="rId2" Type="http://schemas.openxmlformats.org/officeDocument/2006/relationships/notesSlide" Target="../notesSlides/notesSlide8.xml"/><Relationship Id="rId16" Type="http://schemas.openxmlformats.org/officeDocument/2006/relationships/image" Target="../media/image162.png"/><Relationship Id="rId20" Type="http://schemas.openxmlformats.org/officeDocument/2006/relationships/image" Target="../media/image139.png"/><Relationship Id="rId1" Type="http://schemas.openxmlformats.org/officeDocument/2006/relationships/slideLayout" Target="../slideLayouts/slideLayout28.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5" Type="http://schemas.openxmlformats.org/officeDocument/2006/relationships/image" Target="../media/image161.png"/><Relationship Id="rId10" Type="http://schemas.openxmlformats.org/officeDocument/2006/relationships/image" Target="../media/image156.emf"/><Relationship Id="rId19" Type="http://schemas.openxmlformats.org/officeDocument/2006/relationships/image" Target="../media/image165.png"/><Relationship Id="rId4" Type="http://schemas.openxmlformats.org/officeDocument/2006/relationships/image" Target="../media/image150.png"/><Relationship Id="rId9" Type="http://schemas.openxmlformats.org/officeDocument/2006/relationships/image" Target="../media/image155.emf"/><Relationship Id="rId14" Type="http://schemas.openxmlformats.org/officeDocument/2006/relationships/image" Target="../media/image160.emf"/><Relationship Id="rId22" Type="http://schemas.openxmlformats.org/officeDocument/2006/relationships/image" Target="../media/image16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1.xml"/><Relationship Id="rId1" Type="http://schemas.openxmlformats.org/officeDocument/2006/relationships/tags" Target="../tags/tag28.xml"/><Relationship Id="rId5" Type="http://schemas.openxmlformats.org/officeDocument/2006/relationships/image" Target="../media/image167.png"/><Relationship Id="rId4" Type="http://schemas.openxmlformats.org/officeDocument/2006/relationships/image" Target="../media/image137.png"/></Relationships>
</file>

<file path=ppt/slides/_rels/slide1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170.png"/></Relationships>
</file>

<file path=ppt/slides/_rels/slide1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tags" Target="../tags/tag31.xml"/><Relationship Id="rId7" Type="http://schemas.openxmlformats.org/officeDocument/2006/relationships/image" Target="../media/image137.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notesSlide" Target="../notesSlides/notesSlide12.xml"/><Relationship Id="rId5" Type="http://schemas.openxmlformats.org/officeDocument/2006/relationships/slideLayout" Target="../slideLayouts/slideLayout21.xml"/><Relationship Id="rId10" Type="http://schemas.openxmlformats.org/officeDocument/2006/relationships/image" Target="../media/image142.gif"/><Relationship Id="rId4" Type="http://schemas.openxmlformats.org/officeDocument/2006/relationships/tags" Target="../tags/tag32.xml"/><Relationship Id="rId9" Type="http://schemas.openxmlformats.org/officeDocument/2006/relationships/image" Target="../media/image1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1.xml"/><Relationship Id="rId1" Type="http://schemas.openxmlformats.org/officeDocument/2006/relationships/tags" Target="../tags/tag33.xml"/><Relationship Id="rId4" Type="http://schemas.openxmlformats.org/officeDocument/2006/relationships/image" Target="../media/image139.png"/></Relationships>
</file>

<file path=ppt/slides/_rels/slide22.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gif"/><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tags" Target="../tags/tag36.xml"/><Relationship Id="rId7" Type="http://schemas.openxmlformats.org/officeDocument/2006/relationships/image" Target="../media/image137.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20.xml"/><Relationship Id="rId5" Type="http://schemas.openxmlformats.org/officeDocument/2006/relationships/slideLayout" Target="../slideLayouts/slideLayout21.xml"/><Relationship Id="rId10" Type="http://schemas.openxmlformats.org/officeDocument/2006/relationships/image" Target="../media/image142.gif"/><Relationship Id="rId4" Type="http://schemas.openxmlformats.org/officeDocument/2006/relationships/tags" Target="../tags/tag37.xml"/><Relationship Id="rId9" Type="http://schemas.openxmlformats.org/officeDocument/2006/relationships/image" Target="../media/image139.png"/></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5.jpg"/><Relationship Id="rId7" Type="http://schemas.openxmlformats.org/officeDocument/2006/relationships/image" Target="../media/image178.png"/><Relationship Id="rId2" Type="http://schemas.openxmlformats.org/officeDocument/2006/relationships/notesSlide" Target="../notesSlides/notesSlide23.xml"/><Relationship Id="rId1" Type="http://schemas.openxmlformats.org/officeDocument/2006/relationships/slideLayout" Target="../slideLayouts/slideLayout51.xml"/><Relationship Id="rId6" Type="http://schemas.openxmlformats.org/officeDocument/2006/relationships/image" Target="../media/image177.png"/><Relationship Id="rId5" Type="http://schemas.openxmlformats.org/officeDocument/2006/relationships/image" Target="../media/image176.png"/><Relationship Id="rId10" Type="http://schemas.openxmlformats.org/officeDocument/2006/relationships/image" Target="../media/image181.png"/><Relationship Id="rId4" Type="http://schemas.openxmlformats.org/officeDocument/2006/relationships/hyperlink" Target="https://github.com/PaulStubbs/AzureSmartCitySimulator" TargetMode="External"/><Relationship Id="rId9" Type="http://schemas.openxmlformats.org/officeDocument/2006/relationships/image" Target="../media/image180.png"/></Relationships>
</file>

<file path=ppt/slides/_rels/slide3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3.xml"/></Relationships>
</file>

<file path=ppt/slides/_rels/slide3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3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146.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8" Type="http://schemas.openxmlformats.org/officeDocument/2006/relationships/hyperlink" Target="http://www.citiesskylines.com/" TargetMode="External"/><Relationship Id="rId3" Type="http://schemas.openxmlformats.org/officeDocument/2006/relationships/hyperlink" Target="http://www.microsoft.com/en-us/server-cloud/internet-of-things.aspx" TargetMode="External"/><Relationship Id="rId7" Type="http://schemas.openxmlformats.org/officeDocument/2006/relationships/hyperlink" Target="http://www.digitalcombatsimulator.com/en/products/world/" TargetMode="External"/><Relationship Id="rId12" Type="http://schemas.openxmlformats.org/officeDocument/2006/relationships/hyperlink" Target="https://github.com/PaulStubbs/AzureSmartCitySimulator" TargetMode="External"/><Relationship Id="rId2" Type="http://schemas.openxmlformats.org/officeDocument/2006/relationships/notesSlide" Target="../notesSlides/notesSlide29.xml"/><Relationship Id="rId1" Type="http://schemas.openxmlformats.org/officeDocument/2006/relationships/slideLayout" Target="../slideLayouts/slideLayout21.xml"/><Relationship Id="rId6" Type="http://schemas.openxmlformats.org/officeDocument/2006/relationships/hyperlink" Target="http://azure.microsoft.com/en-us/documentation/articles/service-bus-event-hubs-csharp-ephcs-getstarted/" TargetMode="External"/><Relationship Id="rId11" Type="http://schemas.openxmlformats.org/officeDocument/2006/relationships/hyperlink" Target="https://github.com/Azure/azure-stream-analytics" TargetMode="External"/><Relationship Id="rId5" Type="http://schemas.openxmlformats.org/officeDocument/2006/relationships/hyperlink" Target="http://azure.microsoft.com/en-us/services/stream-analytics/" TargetMode="External"/><Relationship Id="rId10" Type="http://schemas.openxmlformats.org/officeDocument/2006/relationships/hyperlink" Target="https://github.com/mspnp/iot-journey" TargetMode="External"/><Relationship Id="rId4" Type="http://schemas.openxmlformats.org/officeDocument/2006/relationships/hyperlink" Target="https://channel9.msdn.com/events/Build/2015/2-652" TargetMode="External"/><Relationship Id="rId9" Type="http://schemas.openxmlformats.org/officeDocument/2006/relationships/hyperlink" Target="http://www.steampowered.com/"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7.xml.rels><?xml version="1.0" encoding="UTF-8" standalone="yes"?>
<Relationships xmlns="http://schemas.openxmlformats.org/package/2006/relationships"><Relationship Id="rId26" Type="http://schemas.openxmlformats.org/officeDocument/2006/relationships/image" Target="../media/image52.png"/><Relationship Id="rId21" Type="http://schemas.openxmlformats.org/officeDocument/2006/relationships/image" Target="../media/image47.jpeg"/><Relationship Id="rId42" Type="http://schemas.openxmlformats.org/officeDocument/2006/relationships/image" Target="../media/image67.png"/><Relationship Id="rId47" Type="http://schemas.openxmlformats.org/officeDocument/2006/relationships/image" Target="../media/image72.png"/><Relationship Id="rId63" Type="http://schemas.openxmlformats.org/officeDocument/2006/relationships/image" Target="../media/image87.png"/><Relationship Id="rId68" Type="http://schemas.openxmlformats.org/officeDocument/2006/relationships/image" Target="../media/image92.png"/><Relationship Id="rId84" Type="http://schemas.openxmlformats.org/officeDocument/2006/relationships/image" Target="../media/image107.jpeg"/><Relationship Id="rId89" Type="http://schemas.openxmlformats.org/officeDocument/2006/relationships/image" Target="../media/image112.png"/><Relationship Id="rId2" Type="http://schemas.openxmlformats.org/officeDocument/2006/relationships/image" Target="../media/image28.jpeg"/><Relationship Id="rId16" Type="http://schemas.openxmlformats.org/officeDocument/2006/relationships/image" Target="../media/image42.jpeg"/><Relationship Id="rId29" Type="http://schemas.openxmlformats.org/officeDocument/2006/relationships/image" Target="../media/image55.jpeg"/><Relationship Id="rId107" Type="http://schemas.openxmlformats.org/officeDocument/2006/relationships/image" Target="../media/image128.jpeg"/><Relationship Id="rId11" Type="http://schemas.openxmlformats.org/officeDocument/2006/relationships/image" Target="../media/image37.jpg"/><Relationship Id="rId24" Type="http://schemas.openxmlformats.org/officeDocument/2006/relationships/image" Target="../media/image50.png"/><Relationship Id="rId32" Type="http://schemas.openxmlformats.org/officeDocument/2006/relationships/image" Target="../media/image58.png"/><Relationship Id="rId37" Type="http://schemas.openxmlformats.org/officeDocument/2006/relationships/image" Target="../media/image62.png"/><Relationship Id="rId40" Type="http://schemas.openxmlformats.org/officeDocument/2006/relationships/image" Target="../media/image65.png"/><Relationship Id="rId45" Type="http://schemas.openxmlformats.org/officeDocument/2006/relationships/image" Target="../media/image70.png"/><Relationship Id="rId53" Type="http://schemas.openxmlformats.org/officeDocument/2006/relationships/image" Target="../media/image78.jpeg"/><Relationship Id="rId58" Type="http://schemas.openxmlformats.org/officeDocument/2006/relationships/image" Target="../media/image82.png"/><Relationship Id="rId66" Type="http://schemas.openxmlformats.org/officeDocument/2006/relationships/image" Target="../media/image90.jpeg"/><Relationship Id="rId74" Type="http://schemas.openxmlformats.org/officeDocument/2006/relationships/image" Target="../media/image98.png"/><Relationship Id="rId79" Type="http://schemas.openxmlformats.org/officeDocument/2006/relationships/image" Target="../media/image102.png"/><Relationship Id="rId87" Type="http://schemas.openxmlformats.org/officeDocument/2006/relationships/image" Target="../media/image110.jpeg"/><Relationship Id="rId102" Type="http://schemas.openxmlformats.org/officeDocument/2006/relationships/image" Target="../media/image123.jpeg"/><Relationship Id="rId5" Type="http://schemas.openxmlformats.org/officeDocument/2006/relationships/image" Target="../media/image31.jpeg"/><Relationship Id="rId61" Type="http://schemas.openxmlformats.org/officeDocument/2006/relationships/image" Target="../media/image85.png"/><Relationship Id="rId82" Type="http://schemas.openxmlformats.org/officeDocument/2006/relationships/image" Target="../media/image105.png"/><Relationship Id="rId90" Type="http://schemas.openxmlformats.org/officeDocument/2006/relationships/image" Target="../media/image113.png"/><Relationship Id="rId95" Type="http://schemas.openxmlformats.org/officeDocument/2006/relationships/image" Target="../media/image117.png"/><Relationship Id="rId19" Type="http://schemas.openxmlformats.org/officeDocument/2006/relationships/image" Target="../media/image45.jpeg"/><Relationship Id="rId14" Type="http://schemas.openxmlformats.org/officeDocument/2006/relationships/image" Target="../media/image40.jpeg"/><Relationship Id="rId22" Type="http://schemas.openxmlformats.org/officeDocument/2006/relationships/image" Target="../media/image48.png"/><Relationship Id="rId27" Type="http://schemas.openxmlformats.org/officeDocument/2006/relationships/image" Target="../media/image53.jpeg"/><Relationship Id="rId30" Type="http://schemas.openxmlformats.org/officeDocument/2006/relationships/image" Target="../media/image56.jpeg"/><Relationship Id="rId35" Type="http://schemas.openxmlformats.org/officeDocument/2006/relationships/image" Target="../media/image60.png"/><Relationship Id="rId43" Type="http://schemas.openxmlformats.org/officeDocument/2006/relationships/image" Target="../media/image68.jpeg"/><Relationship Id="rId48" Type="http://schemas.openxmlformats.org/officeDocument/2006/relationships/image" Target="../media/image73.png"/><Relationship Id="rId56" Type="http://schemas.microsoft.com/office/2007/relationships/hdphoto" Target="../media/hdphoto3.wdp"/><Relationship Id="rId64" Type="http://schemas.openxmlformats.org/officeDocument/2006/relationships/image" Target="../media/image88.jpeg"/><Relationship Id="rId69" Type="http://schemas.openxmlformats.org/officeDocument/2006/relationships/image" Target="../media/image93.jpg"/><Relationship Id="rId77" Type="http://schemas.microsoft.com/office/2007/relationships/hdphoto" Target="../media/hdphoto4.wdp"/><Relationship Id="rId100" Type="http://schemas.openxmlformats.org/officeDocument/2006/relationships/image" Target="../media/image121.png"/><Relationship Id="rId105" Type="http://schemas.openxmlformats.org/officeDocument/2006/relationships/image" Target="../media/image126.jpeg"/><Relationship Id="rId8" Type="http://schemas.openxmlformats.org/officeDocument/2006/relationships/image" Target="../media/image34.png"/><Relationship Id="rId51" Type="http://schemas.openxmlformats.org/officeDocument/2006/relationships/image" Target="../media/image76.png"/><Relationship Id="rId72" Type="http://schemas.openxmlformats.org/officeDocument/2006/relationships/image" Target="../media/image96.png"/><Relationship Id="rId80" Type="http://schemas.openxmlformats.org/officeDocument/2006/relationships/image" Target="../media/image103.jpeg"/><Relationship Id="rId85" Type="http://schemas.openxmlformats.org/officeDocument/2006/relationships/image" Target="../media/image108.jpeg"/><Relationship Id="rId93" Type="http://schemas.openxmlformats.org/officeDocument/2006/relationships/image" Target="../media/image115.jpeg"/><Relationship Id="rId98" Type="http://schemas.microsoft.com/office/2007/relationships/hdphoto" Target="../media/hdphoto6.wdp"/><Relationship Id="rId3" Type="http://schemas.openxmlformats.org/officeDocument/2006/relationships/image" Target="../media/image29.jpeg"/><Relationship Id="rId12" Type="http://schemas.openxmlformats.org/officeDocument/2006/relationships/image" Target="../media/image38.jpeg"/><Relationship Id="rId17" Type="http://schemas.openxmlformats.org/officeDocument/2006/relationships/image" Target="../media/image43.jpeg"/><Relationship Id="rId25" Type="http://schemas.openxmlformats.org/officeDocument/2006/relationships/image" Target="../media/image51.png"/><Relationship Id="rId33" Type="http://schemas.microsoft.com/office/2007/relationships/hdphoto" Target="../media/hdphoto2.wdp"/><Relationship Id="rId38" Type="http://schemas.openxmlformats.org/officeDocument/2006/relationships/image" Target="../media/image63.jpeg"/><Relationship Id="rId46" Type="http://schemas.openxmlformats.org/officeDocument/2006/relationships/image" Target="../media/image71.jpeg"/><Relationship Id="rId59" Type="http://schemas.openxmlformats.org/officeDocument/2006/relationships/image" Target="../media/image83.jpeg"/><Relationship Id="rId67" Type="http://schemas.openxmlformats.org/officeDocument/2006/relationships/image" Target="../media/image91.jpeg"/><Relationship Id="rId103" Type="http://schemas.openxmlformats.org/officeDocument/2006/relationships/image" Target="../media/image124.png"/><Relationship Id="rId108" Type="http://schemas.openxmlformats.org/officeDocument/2006/relationships/image" Target="../media/image129.jpeg"/><Relationship Id="rId20" Type="http://schemas.openxmlformats.org/officeDocument/2006/relationships/image" Target="../media/image46.jpeg"/><Relationship Id="rId41" Type="http://schemas.openxmlformats.org/officeDocument/2006/relationships/image" Target="../media/image66.jpeg"/><Relationship Id="rId54" Type="http://schemas.openxmlformats.org/officeDocument/2006/relationships/image" Target="../media/image79.jpeg"/><Relationship Id="rId62" Type="http://schemas.openxmlformats.org/officeDocument/2006/relationships/image" Target="../media/image86.png"/><Relationship Id="rId70" Type="http://schemas.openxmlformats.org/officeDocument/2006/relationships/image" Target="../media/image94.jpeg"/><Relationship Id="rId75" Type="http://schemas.openxmlformats.org/officeDocument/2006/relationships/image" Target="../media/image99.jpeg"/><Relationship Id="rId83" Type="http://schemas.openxmlformats.org/officeDocument/2006/relationships/image" Target="../media/image106.png"/><Relationship Id="rId88" Type="http://schemas.openxmlformats.org/officeDocument/2006/relationships/image" Target="../media/image111.png"/><Relationship Id="rId91" Type="http://schemas.openxmlformats.org/officeDocument/2006/relationships/image" Target="../media/image114.png"/><Relationship Id="rId96" Type="http://schemas.openxmlformats.org/officeDocument/2006/relationships/image" Target="../media/image118.png"/><Relationship Id="rId1" Type="http://schemas.openxmlformats.org/officeDocument/2006/relationships/slideLayout" Target="../slideLayouts/slideLayout129.xml"/><Relationship Id="rId6" Type="http://schemas.openxmlformats.org/officeDocument/2006/relationships/image" Target="../media/image32.jpeg"/><Relationship Id="rId15" Type="http://schemas.openxmlformats.org/officeDocument/2006/relationships/image" Target="../media/image41.png"/><Relationship Id="rId23" Type="http://schemas.openxmlformats.org/officeDocument/2006/relationships/image" Target="../media/image49.png"/><Relationship Id="rId28" Type="http://schemas.openxmlformats.org/officeDocument/2006/relationships/image" Target="../media/image54.png"/><Relationship Id="rId36" Type="http://schemas.openxmlformats.org/officeDocument/2006/relationships/image" Target="../media/image61.png"/><Relationship Id="rId49" Type="http://schemas.openxmlformats.org/officeDocument/2006/relationships/image" Target="../media/image74.png"/><Relationship Id="rId57" Type="http://schemas.openxmlformats.org/officeDocument/2006/relationships/image" Target="../media/image81.png"/><Relationship Id="rId106" Type="http://schemas.openxmlformats.org/officeDocument/2006/relationships/image" Target="../media/image127.png"/><Relationship Id="rId10" Type="http://schemas.openxmlformats.org/officeDocument/2006/relationships/image" Target="../media/image36.jpeg"/><Relationship Id="rId31" Type="http://schemas.openxmlformats.org/officeDocument/2006/relationships/image" Target="../media/image57.jpeg"/><Relationship Id="rId44" Type="http://schemas.openxmlformats.org/officeDocument/2006/relationships/image" Target="../media/image69.jpeg"/><Relationship Id="rId52" Type="http://schemas.openxmlformats.org/officeDocument/2006/relationships/image" Target="../media/image77.jpeg"/><Relationship Id="rId60" Type="http://schemas.openxmlformats.org/officeDocument/2006/relationships/image" Target="../media/image84.png"/><Relationship Id="rId65" Type="http://schemas.openxmlformats.org/officeDocument/2006/relationships/image" Target="../media/image89.png"/><Relationship Id="rId73" Type="http://schemas.openxmlformats.org/officeDocument/2006/relationships/image" Target="../media/image97.jpeg"/><Relationship Id="rId78" Type="http://schemas.openxmlformats.org/officeDocument/2006/relationships/image" Target="../media/image101.png"/><Relationship Id="rId81" Type="http://schemas.openxmlformats.org/officeDocument/2006/relationships/image" Target="../media/image104.jpeg"/><Relationship Id="rId86" Type="http://schemas.openxmlformats.org/officeDocument/2006/relationships/image" Target="../media/image109.png"/><Relationship Id="rId94" Type="http://schemas.openxmlformats.org/officeDocument/2006/relationships/image" Target="../media/image116.jpeg"/><Relationship Id="rId99" Type="http://schemas.openxmlformats.org/officeDocument/2006/relationships/image" Target="../media/image120.jpeg"/><Relationship Id="rId101" Type="http://schemas.openxmlformats.org/officeDocument/2006/relationships/image" Target="../media/image122.png"/><Relationship Id="rId4" Type="http://schemas.openxmlformats.org/officeDocument/2006/relationships/image" Target="../media/image30.jpeg"/><Relationship Id="rId9" Type="http://schemas.openxmlformats.org/officeDocument/2006/relationships/image" Target="../media/image35.png"/><Relationship Id="rId13" Type="http://schemas.openxmlformats.org/officeDocument/2006/relationships/image" Target="../media/image39.png"/><Relationship Id="rId18" Type="http://schemas.openxmlformats.org/officeDocument/2006/relationships/image" Target="../media/image44.jpeg"/><Relationship Id="rId39" Type="http://schemas.openxmlformats.org/officeDocument/2006/relationships/image" Target="../media/image64.png"/><Relationship Id="rId109" Type="http://schemas.openxmlformats.org/officeDocument/2006/relationships/image" Target="../media/image130.jpeg"/><Relationship Id="rId34" Type="http://schemas.openxmlformats.org/officeDocument/2006/relationships/image" Target="../media/image59.png"/><Relationship Id="rId50" Type="http://schemas.openxmlformats.org/officeDocument/2006/relationships/image" Target="../media/image75.jpeg"/><Relationship Id="rId55" Type="http://schemas.openxmlformats.org/officeDocument/2006/relationships/image" Target="../media/image80.png"/><Relationship Id="rId76" Type="http://schemas.openxmlformats.org/officeDocument/2006/relationships/image" Target="../media/image100.png"/><Relationship Id="rId97" Type="http://schemas.openxmlformats.org/officeDocument/2006/relationships/image" Target="../media/image119.png"/><Relationship Id="rId104" Type="http://schemas.openxmlformats.org/officeDocument/2006/relationships/image" Target="../media/image125.jpeg"/><Relationship Id="rId7" Type="http://schemas.openxmlformats.org/officeDocument/2006/relationships/image" Target="../media/image33.png"/><Relationship Id="rId71" Type="http://schemas.openxmlformats.org/officeDocument/2006/relationships/image" Target="../media/image95.png"/><Relationship Id="rId92"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xml"/><Relationship Id="rId1" Type="http://schemas.openxmlformats.org/officeDocument/2006/relationships/slideLayout" Target="../slideLayouts/slideLayout51.xml"/><Relationship Id="rId4" Type="http://schemas.openxmlformats.org/officeDocument/2006/relationships/image" Target="../media/image132.png"/></Relationships>
</file>

<file path=ppt/slides/_rels/slide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eg"/><Relationship Id="rId1" Type="http://schemas.openxmlformats.org/officeDocument/2006/relationships/slideLayout" Target="../slideLayouts/slideLayout51.xml"/><Relationship Id="rId4" Type="http://schemas.openxmlformats.org/officeDocument/2006/relationships/image" Target="../media/image1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7" y="356417"/>
            <a:ext cx="11887200" cy="1181734"/>
          </a:xfrm>
        </p:spPr>
        <p:txBody>
          <a:bodyPr/>
          <a:lstStyle/>
          <a:p>
            <a:r>
              <a:rPr lang="en-US" dirty="0" smtClean="0"/>
              <a:t>in-flight to insights:</a:t>
            </a:r>
            <a:endParaRPr lang="en-US" dirty="0"/>
          </a:p>
        </p:txBody>
      </p:sp>
      <p:sp>
        <p:nvSpPr>
          <p:cNvPr id="7" name="Text Placeholder 4"/>
          <p:cNvSpPr txBox="1">
            <a:spLocks/>
          </p:cNvSpPr>
          <p:nvPr/>
        </p:nvSpPr>
        <p:spPr>
          <a:xfrm>
            <a:off x="35527" y="4945062"/>
            <a:ext cx="4724400" cy="1828007"/>
          </a:xfrm>
          <a:prstGeom prst="rect">
            <a:avLst/>
          </a:prstGeom>
          <a:noFill/>
        </p:spPr>
        <p:txBody>
          <a:bodyPr vert="horz" wrap="square" lIns="146304" tIns="109728" rIns="146304" bIns="109728" rtlCol="0">
            <a:noAutofit/>
          </a:bodyPr>
          <a:lstStyle>
            <a:lvl1pPr marL="0" marR="0" indent="0" algn="l" defTabSz="932667"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200" kern="1200" spc="0" baseline="0">
                <a:gradFill>
                  <a:gsLst>
                    <a:gs pos="99115">
                      <a:schemeClr val="tx1"/>
                    </a:gs>
                    <a:gs pos="79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Adam </a:t>
            </a:r>
            <a:r>
              <a:rPr lang="en-US" sz="2800" dirty="0" err="1" smtClean="0"/>
              <a:t>Finster</a:t>
            </a:r>
            <a:endParaRPr lang="en-US" sz="2800" dirty="0" smtClean="0"/>
          </a:p>
          <a:p>
            <a:r>
              <a:rPr lang="en-US" sz="2800" dirty="0" smtClean="0"/>
              <a:t>Architect</a:t>
            </a:r>
          </a:p>
          <a:p>
            <a:r>
              <a:rPr lang="en-US" sz="2800" dirty="0" smtClean="0"/>
              <a:t>BCM Solutions</a:t>
            </a:r>
            <a:endParaRPr lang="en-US" sz="2800" dirty="0"/>
          </a:p>
        </p:txBody>
      </p:sp>
      <p:pic>
        <p:nvPicPr>
          <p:cNvPr id="2" name="Picture 1"/>
          <p:cNvPicPr>
            <a:picLocks noChangeAspect="1"/>
          </p:cNvPicPr>
          <p:nvPr/>
        </p:nvPicPr>
        <p:blipFill>
          <a:blip r:embed="rId2"/>
          <a:stretch>
            <a:fillRect/>
          </a:stretch>
        </p:blipFill>
        <p:spPr>
          <a:xfrm>
            <a:off x="1245159" y="2536875"/>
            <a:ext cx="2857500" cy="1533525"/>
          </a:xfrm>
          <a:prstGeom prst="rect">
            <a:avLst/>
          </a:prstGeom>
        </p:spPr>
      </p:pic>
      <p:pic>
        <p:nvPicPr>
          <p:cNvPr id="15" name="Picture 14"/>
          <p:cNvPicPr>
            <a:picLocks noChangeAspect="1"/>
          </p:cNvPicPr>
          <p:nvPr/>
        </p:nvPicPr>
        <p:blipFill>
          <a:blip r:embed="rId3"/>
          <a:stretch>
            <a:fillRect/>
          </a:stretch>
        </p:blipFill>
        <p:spPr>
          <a:xfrm>
            <a:off x="4922837" y="2536875"/>
            <a:ext cx="5553937" cy="1524132"/>
          </a:xfrm>
          <a:prstGeom prst="rect">
            <a:avLst/>
          </a:prstGeom>
        </p:spPr>
      </p:pic>
      <p:sp>
        <p:nvSpPr>
          <p:cNvPr id="16" name="Text Placeholder 4"/>
          <p:cNvSpPr txBox="1">
            <a:spLocks/>
          </p:cNvSpPr>
          <p:nvPr/>
        </p:nvSpPr>
        <p:spPr>
          <a:xfrm>
            <a:off x="3094037" y="4945062"/>
            <a:ext cx="4724400" cy="1828007"/>
          </a:xfrm>
          <a:prstGeom prst="rect">
            <a:avLst/>
          </a:prstGeom>
          <a:noFill/>
        </p:spPr>
        <p:txBody>
          <a:bodyPr vert="horz" wrap="square" lIns="146304" tIns="109728" rIns="146304" bIns="109728" rtlCol="0">
            <a:noAutofit/>
          </a:bodyPr>
          <a:lstStyle>
            <a:lvl1pPr marL="0" marR="0" indent="0" algn="l" defTabSz="932667"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200" kern="1200" spc="0" baseline="0">
                <a:gradFill>
                  <a:gsLst>
                    <a:gs pos="99115">
                      <a:schemeClr val="tx1"/>
                    </a:gs>
                    <a:gs pos="79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Todd Whitehead</a:t>
            </a:r>
          </a:p>
          <a:p>
            <a:r>
              <a:rPr lang="en-US" sz="2800" dirty="0" smtClean="0"/>
              <a:t>Cloud Solution Architect</a:t>
            </a:r>
          </a:p>
          <a:p>
            <a:r>
              <a:rPr lang="en-US" sz="2800" dirty="0" smtClean="0"/>
              <a:t>Microsoft</a:t>
            </a:r>
            <a:endParaRPr lang="en-US" sz="2800" dirty="0"/>
          </a:p>
        </p:txBody>
      </p:sp>
      <p:sp>
        <p:nvSpPr>
          <p:cNvPr id="17" name="Rectangle 16"/>
          <p:cNvSpPr/>
          <p:nvPr/>
        </p:nvSpPr>
        <p:spPr>
          <a:xfrm>
            <a:off x="427037" y="1544994"/>
            <a:ext cx="7246471" cy="369332"/>
          </a:xfrm>
          <a:prstGeom prst="rect">
            <a:avLst/>
          </a:prstGeom>
        </p:spPr>
        <p:txBody>
          <a:bodyPr wrap="none">
            <a:spAutoFit/>
          </a:bodyPr>
          <a:lstStyle/>
          <a:p>
            <a:r>
              <a:rPr lang="en-US" dirty="0" smtClean="0">
                <a:latin typeface="+mj-lt"/>
              </a:rPr>
              <a:t>Real-time insights with Event Hubs, Stream </a:t>
            </a:r>
            <a:r>
              <a:rPr lang="en-US" dirty="0">
                <a:latin typeface="+mj-lt"/>
              </a:rPr>
              <a:t>Analytics </a:t>
            </a:r>
            <a:r>
              <a:rPr lang="en-US" dirty="0" smtClean="0">
                <a:latin typeface="+mj-lt"/>
              </a:rPr>
              <a:t>and an A10 Warthog</a:t>
            </a:r>
            <a:endParaRPr lang="en-AU" dirty="0">
              <a:latin typeface="+mj-lt"/>
            </a:endParaRPr>
          </a:p>
        </p:txBody>
      </p:sp>
      <p:sp>
        <p:nvSpPr>
          <p:cNvPr id="8" name="Text Placeholder 4"/>
          <p:cNvSpPr txBox="1">
            <a:spLocks/>
          </p:cNvSpPr>
          <p:nvPr/>
        </p:nvSpPr>
        <p:spPr>
          <a:xfrm>
            <a:off x="7437437" y="4911965"/>
            <a:ext cx="5638800" cy="1828007"/>
          </a:xfrm>
          <a:prstGeom prst="rect">
            <a:avLst/>
          </a:prstGeom>
          <a:noFill/>
        </p:spPr>
        <p:txBody>
          <a:bodyPr vert="horz" wrap="square" lIns="146304" tIns="109728" rIns="146304" bIns="109728" rtlCol="0">
            <a:noAutofit/>
          </a:bodyPr>
          <a:lstStyle>
            <a:lvl1pPr marL="0" marR="0" indent="0" algn="l" defTabSz="932667"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200" kern="1200" spc="0" baseline="0">
                <a:gradFill>
                  <a:gsLst>
                    <a:gs pos="99115">
                      <a:schemeClr val="tx1"/>
                    </a:gs>
                    <a:gs pos="79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Michael “Loophole” Barnes</a:t>
            </a:r>
          </a:p>
          <a:p>
            <a:r>
              <a:rPr lang="en-US" sz="2800" dirty="0" smtClean="0"/>
              <a:t>A10 Pilot</a:t>
            </a:r>
          </a:p>
          <a:p>
            <a:r>
              <a:rPr lang="en-US" sz="2800" dirty="0" smtClean="0"/>
              <a:t>62</a:t>
            </a:r>
            <a:r>
              <a:rPr lang="en-US" sz="2800" baseline="30000" dirty="0" smtClean="0"/>
              <a:t>nd</a:t>
            </a:r>
            <a:r>
              <a:rPr lang="en-US" sz="2800" dirty="0" smtClean="0"/>
              <a:t> Fighting Falcons</a:t>
            </a:r>
            <a:endParaRPr lang="en-US" sz="2800" dirty="0"/>
          </a:p>
        </p:txBody>
      </p:sp>
    </p:spTree>
    <p:extLst>
      <p:ext uri="{BB962C8B-B14F-4D97-AF65-F5344CB8AC3E}">
        <p14:creationId xmlns:p14="http://schemas.microsoft.com/office/powerpoint/2010/main" val="34243329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Simulating </a:t>
            </a:r>
            <a:r>
              <a:rPr lang="en-US" dirty="0" err="1" smtClean="0"/>
              <a:t>IoT</a:t>
            </a:r>
            <a:r>
              <a:rPr lang="en-US" dirty="0" smtClean="0"/>
              <a:t> Systems</a:t>
            </a:r>
            <a:endParaRPr lang="en-US" dirty="0"/>
          </a:p>
        </p:txBody>
      </p:sp>
      <p:sp>
        <p:nvSpPr>
          <p:cNvPr id="6" name="Text Placeholder 5"/>
          <p:cNvSpPr>
            <a:spLocks noGrp="1"/>
          </p:cNvSpPr>
          <p:nvPr>
            <p:ph type="body" sz="quarter" idx="4294967295"/>
          </p:nvPr>
        </p:nvSpPr>
        <p:spPr>
          <a:xfrm>
            <a:off x="274639" y="1212848"/>
            <a:ext cx="8000998" cy="5408613"/>
          </a:xfrm>
          <a:prstGeom prst="rect">
            <a:avLst/>
          </a:prstGeom>
        </p:spPr>
        <p:txBody>
          <a:bodyPr/>
          <a:lstStyle/>
          <a:p>
            <a:r>
              <a:rPr lang="en-US" dirty="0" smtClean="0"/>
              <a:t>Too Complex to Build Real Devices</a:t>
            </a:r>
          </a:p>
          <a:p>
            <a:pPr lvl="1"/>
            <a:r>
              <a:rPr lang="en-US" dirty="0" smtClean="0"/>
              <a:t>Devices are expensive</a:t>
            </a:r>
          </a:p>
          <a:p>
            <a:pPr lvl="1"/>
            <a:r>
              <a:rPr lang="en-US" dirty="0" smtClean="0"/>
              <a:t>Devices are complex</a:t>
            </a:r>
          </a:p>
          <a:p>
            <a:pPr lvl="1"/>
            <a:r>
              <a:rPr lang="en-US" dirty="0" smtClean="0"/>
              <a:t>Devices may not exist</a:t>
            </a:r>
          </a:p>
          <a:p>
            <a:r>
              <a:rPr lang="en-US" dirty="0" smtClean="0"/>
              <a:t>Unable to Test all Scenarios</a:t>
            </a:r>
          </a:p>
          <a:p>
            <a:pPr lvl="1"/>
            <a:r>
              <a:rPr lang="en-US" dirty="0" smtClean="0"/>
              <a:t>Test edge cases</a:t>
            </a:r>
          </a:p>
          <a:p>
            <a:pPr lvl="1"/>
            <a:r>
              <a:rPr lang="en-US" dirty="0" smtClean="0"/>
              <a:t>Test alert cases</a:t>
            </a:r>
          </a:p>
          <a:p>
            <a:pPr lvl="1"/>
            <a:r>
              <a:rPr lang="en-US" dirty="0" smtClean="0"/>
              <a:t>Test command and control</a:t>
            </a:r>
          </a:p>
          <a:p>
            <a:r>
              <a:rPr lang="en-US" dirty="0" smtClean="0"/>
              <a:t>Unable to Scale</a:t>
            </a:r>
          </a:p>
          <a:p>
            <a:pPr lvl="1"/>
            <a:r>
              <a:rPr lang="en-US" dirty="0" smtClean="0"/>
              <a:t>Scale to entire production and future levels</a:t>
            </a:r>
          </a:p>
          <a:p>
            <a:pPr lvl="1"/>
            <a:r>
              <a:rPr lang="en-US" dirty="0" smtClean="0"/>
              <a:t>Scale for large number of distributed developers</a:t>
            </a:r>
            <a:endParaRPr lang="en-US" dirty="0"/>
          </a:p>
        </p:txBody>
      </p:sp>
    </p:spTree>
    <p:extLst>
      <p:ext uri="{BB962C8B-B14F-4D97-AF65-F5344CB8AC3E}">
        <p14:creationId xmlns:p14="http://schemas.microsoft.com/office/powerpoint/2010/main" val="12373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Simulators be Simulating</a:t>
            </a:r>
            <a:endParaRPr lang="en-AU" dirty="0"/>
          </a:p>
        </p:txBody>
      </p:sp>
      <p:pic>
        <p:nvPicPr>
          <p:cNvPr id="4" name="Picture 3"/>
          <p:cNvPicPr>
            <a:picLocks noChangeAspect="1"/>
          </p:cNvPicPr>
          <p:nvPr/>
        </p:nvPicPr>
        <p:blipFill>
          <a:blip r:embed="rId3"/>
          <a:stretch>
            <a:fillRect/>
          </a:stretch>
        </p:blipFill>
        <p:spPr>
          <a:xfrm>
            <a:off x="1035669" y="1086272"/>
            <a:ext cx="10367504" cy="5908253"/>
          </a:xfrm>
          <a:prstGeom prst="rect">
            <a:avLst/>
          </a:prstGeom>
        </p:spPr>
      </p:pic>
    </p:spTree>
    <p:extLst>
      <p:ext uri="{BB962C8B-B14F-4D97-AF65-F5344CB8AC3E}">
        <p14:creationId xmlns:p14="http://schemas.microsoft.com/office/powerpoint/2010/main" val="423397312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7902" y="144462"/>
            <a:ext cx="6994735" cy="1181100"/>
          </a:xfrm>
        </p:spPr>
        <p:txBody>
          <a:bodyPr/>
          <a:lstStyle/>
          <a:p>
            <a:r>
              <a:rPr lang="en-US" dirty="0" smtClean="0"/>
              <a:t>Demo Architecture</a:t>
            </a:r>
            <a:endParaRPr lang="en-US" dirty="0"/>
          </a:p>
        </p:txBody>
      </p:sp>
      <p:grpSp>
        <p:nvGrpSpPr>
          <p:cNvPr id="46" name="Group 45"/>
          <p:cNvGrpSpPr/>
          <p:nvPr/>
        </p:nvGrpSpPr>
        <p:grpSpPr>
          <a:xfrm>
            <a:off x="3558457" y="2415943"/>
            <a:ext cx="1524000" cy="1524000"/>
            <a:chOff x="1029642" y="1874304"/>
            <a:chExt cx="1524000" cy="1524000"/>
          </a:xfrm>
        </p:grpSpPr>
        <p:sp>
          <p:nvSpPr>
            <p:cNvPr id="47" name="Rectangle 46"/>
            <p:cNvSpPr/>
            <p:nvPr>
              <p:custDataLst>
                <p:tags r:id="rId11"/>
              </p:custDataLst>
            </p:nvPr>
          </p:nvSpPr>
          <p:spPr bwMode="auto">
            <a:xfrm>
              <a:off x="1029642" y="1874304"/>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49" name="Picture 48"/>
            <p:cNvPicPr>
              <a:picLocks noChangeAspect="1"/>
            </p:cNvPicPr>
            <p:nvPr/>
          </p:nvPicPr>
          <p:blipFill>
            <a:blip r:embed="rId14"/>
            <a:stretch>
              <a:fillRect/>
            </a:stretch>
          </p:blipFill>
          <p:spPr>
            <a:xfrm>
              <a:off x="1456680" y="2150502"/>
              <a:ext cx="669924" cy="669924"/>
            </a:xfrm>
            <a:prstGeom prst="rect">
              <a:avLst/>
            </a:prstGeom>
          </p:spPr>
        </p:pic>
      </p:grpSp>
      <p:grpSp>
        <p:nvGrpSpPr>
          <p:cNvPr id="16" name="Group 15"/>
          <p:cNvGrpSpPr/>
          <p:nvPr/>
        </p:nvGrpSpPr>
        <p:grpSpPr>
          <a:xfrm>
            <a:off x="10185870" y="2364834"/>
            <a:ext cx="1524000" cy="1524000"/>
            <a:chOff x="10078310" y="2364834"/>
            <a:chExt cx="1524000" cy="1524000"/>
          </a:xfrm>
        </p:grpSpPr>
        <p:sp>
          <p:nvSpPr>
            <p:cNvPr id="37" name="Rectangle 36"/>
            <p:cNvSpPr/>
            <p:nvPr>
              <p:custDataLst>
                <p:tags r:id="rId10"/>
              </p:custDataLst>
            </p:nvPr>
          </p:nvSpPr>
          <p:spPr bwMode="auto">
            <a:xfrm>
              <a:off x="10078310" y="2364834"/>
              <a:ext cx="1524000" cy="152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solidFill>
                    <a:schemeClr val="tx1"/>
                  </a:solidFill>
                  <a:ea typeface="Segoe UI" pitchFamily="34" charset="0"/>
                  <a:cs typeface="Segoe UI" pitchFamily="34" charset="0"/>
                </a:rPr>
                <a:t>Power BI</a:t>
              </a:r>
              <a:endParaRPr lang="en-US" dirty="0">
                <a:solidFill>
                  <a:schemeClr val="tx1"/>
                </a:solidFill>
                <a:ea typeface="Segoe UI" pitchFamily="34" charset="0"/>
                <a:cs typeface="Segoe UI" pitchFamily="34" charset="0"/>
              </a:endParaRPr>
            </a:p>
          </p:txBody>
        </p:sp>
        <p:pic>
          <p:nvPicPr>
            <p:cNvPr id="3074" name="Picture 2" descr="C:\Users\jeffwe\AppData\Local\Temp\SNAGHTML669064b.PNG"/>
            <p:cNvPicPr>
              <a:picLocks noChangeAspect="1" noChangeArrowheads="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80637" y="2396876"/>
              <a:ext cx="1219200" cy="12192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5657746" y="2386818"/>
            <a:ext cx="1524000" cy="1524000"/>
            <a:chOff x="2645082" y="1874304"/>
            <a:chExt cx="1524000" cy="1524000"/>
          </a:xfrm>
        </p:grpSpPr>
        <p:sp>
          <p:nvSpPr>
            <p:cNvPr id="43" name="Rectangle 42"/>
            <p:cNvSpPr/>
            <p:nvPr>
              <p:custDataLst>
                <p:tags r:id="rId9"/>
              </p:custDataLst>
            </p:nvPr>
          </p:nvSpPr>
          <p:spPr bwMode="auto">
            <a:xfrm>
              <a:off x="2645082" y="1874304"/>
              <a:ext cx="1524000" cy="1524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66" name="Picture 65"/>
            <p:cNvPicPr>
              <a:picLocks noChangeAspect="1"/>
            </p:cNvPicPr>
            <p:nvPr/>
          </p:nvPicPr>
          <p:blipFill>
            <a:blip r:embed="rId16"/>
            <a:stretch>
              <a:fillRect/>
            </a:stretch>
          </p:blipFill>
          <p:spPr>
            <a:xfrm>
              <a:off x="3000392" y="2092364"/>
              <a:ext cx="780356" cy="780356"/>
            </a:xfrm>
            <a:prstGeom prst="rect">
              <a:avLst/>
            </a:prstGeom>
          </p:spPr>
        </p:pic>
      </p:grpSp>
      <p:grpSp>
        <p:nvGrpSpPr>
          <p:cNvPr id="67" name="Group 66"/>
          <p:cNvGrpSpPr/>
          <p:nvPr/>
        </p:nvGrpSpPr>
        <p:grpSpPr>
          <a:xfrm>
            <a:off x="5579222" y="4880907"/>
            <a:ext cx="1524000" cy="1524000"/>
            <a:chOff x="1029642" y="3489744"/>
            <a:chExt cx="1524000" cy="1524000"/>
          </a:xfrm>
        </p:grpSpPr>
        <p:sp>
          <p:nvSpPr>
            <p:cNvPr id="68" name="Rectangle 67"/>
            <p:cNvSpPr/>
            <p:nvPr>
              <p:custDataLst>
                <p:tags r:id="rId8"/>
              </p:custDataLst>
            </p:nvPr>
          </p:nvSpPr>
          <p:spPr bwMode="auto">
            <a:xfrm>
              <a:off x="1029642" y="3489744"/>
              <a:ext cx="1524000" cy="1524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SQL</a:t>
              </a:r>
            </a:p>
          </p:txBody>
        </p:sp>
        <p:pic>
          <p:nvPicPr>
            <p:cNvPr id="69" name="Picture 6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01497" y="3678329"/>
              <a:ext cx="780290" cy="780290"/>
            </a:xfrm>
            <a:prstGeom prst="rect">
              <a:avLst/>
            </a:prstGeom>
          </p:spPr>
        </p:pic>
      </p:grpSp>
      <p:grpSp>
        <p:nvGrpSpPr>
          <p:cNvPr id="71" name="Group 70"/>
          <p:cNvGrpSpPr/>
          <p:nvPr/>
        </p:nvGrpSpPr>
        <p:grpSpPr>
          <a:xfrm>
            <a:off x="7938537" y="2429786"/>
            <a:ext cx="1524000" cy="1524000"/>
            <a:chOff x="2645082" y="3489744"/>
            <a:chExt cx="1524000" cy="1524000"/>
          </a:xfrm>
          <a:solidFill>
            <a:schemeClr val="accent5"/>
          </a:solidFill>
        </p:grpSpPr>
        <p:sp>
          <p:nvSpPr>
            <p:cNvPr id="72" name="Rectangle 71"/>
            <p:cNvSpPr/>
            <p:nvPr>
              <p:custDataLst>
                <p:tags r:id="rId7"/>
              </p:custDataLst>
            </p:nvPr>
          </p:nvSpPr>
          <p:spPr bwMode="auto">
            <a:xfrm>
              <a:off x="2645082" y="3489744"/>
              <a:ext cx="1524000" cy="1524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Blob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73" name="Freeform 72"/>
            <p:cNvSpPr>
              <a:spLocks noChangeAspect="1"/>
            </p:cNvSpPr>
            <p:nvPr/>
          </p:nvSpPr>
          <p:spPr bwMode="auto">
            <a:xfrm>
              <a:off x="3007842" y="3716973"/>
              <a:ext cx="798480" cy="685572"/>
            </a:xfrm>
            <a:custGeom>
              <a:avLst/>
              <a:gdLst>
                <a:gd name="connsiteX0" fmla="*/ 818150 w 1115918"/>
                <a:gd name="connsiteY0" fmla="*/ 739683 h 958123"/>
                <a:gd name="connsiteX1" fmla="*/ 818150 w 1115918"/>
                <a:gd name="connsiteY1" fmla="*/ 869541 h 958123"/>
                <a:gd name="connsiteX2" fmla="*/ 1026430 w 1115918"/>
                <a:gd name="connsiteY2" fmla="*/ 869541 h 958123"/>
                <a:gd name="connsiteX3" fmla="*/ 1026430 w 1115918"/>
                <a:gd name="connsiteY3" fmla="*/ 739683 h 958123"/>
                <a:gd name="connsiteX4" fmla="*/ 575262 w 1115918"/>
                <a:gd name="connsiteY4" fmla="*/ 739683 h 958123"/>
                <a:gd name="connsiteX5" fmla="*/ 575262 w 1115918"/>
                <a:gd name="connsiteY5" fmla="*/ 869541 h 958123"/>
                <a:gd name="connsiteX6" fmla="*/ 783542 w 1115918"/>
                <a:gd name="connsiteY6" fmla="*/ 869541 h 958123"/>
                <a:gd name="connsiteX7" fmla="*/ 783542 w 1115918"/>
                <a:gd name="connsiteY7" fmla="*/ 739683 h 958123"/>
                <a:gd name="connsiteX8" fmla="*/ 332375 w 1115918"/>
                <a:gd name="connsiteY8" fmla="*/ 739683 h 958123"/>
                <a:gd name="connsiteX9" fmla="*/ 332375 w 1115918"/>
                <a:gd name="connsiteY9" fmla="*/ 869541 h 958123"/>
                <a:gd name="connsiteX10" fmla="*/ 540655 w 1115918"/>
                <a:gd name="connsiteY10" fmla="*/ 869541 h 958123"/>
                <a:gd name="connsiteX11" fmla="*/ 540655 w 1115918"/>
                <a:gd name="connsiteY11" fmla="*/ 739683 h 958123"/>
                <a:gd name="connsiteX12" fmla="*/ 89488 w 1115918"/>
                <a:gd name="connsiteY12" fmla="*/ 739683 h 958123"/>
                <a:gd name="connsiteX13" fmla="*/ 89488 w 1115918"/>
                <a:gd name="connsiteY13" fmla="*/ 869541 h 958123"/>
                <a:gd name="connsiteX14" fmla="*/ 297768 w 1115918"/>
                <a:gd name="connsiteY14" fmla="*/ 869541 h 958123"/>
                <a:gd name="connsiteX15" fmla="*/ 297768 w 1115918"/>
                <a:gd name="connsiteY15" fmla="*/ 739683 h 958123"/>
                <a:gd name="connsiteX16" fmla="*/ 818150 w 1115918"/>
                <a:gd name="connsiteY16" fmla="*/ 583625 h 958123"/>
                <a:gd name="connsiteX17" fmla="*/ 818150 w 1115918"/>
                <a:gd name="connsiteY17" fmla="*/ 713483 h 958123"/>
                <a:gd name="connsiteX18" fmla="*/ 1026430 w 1115918"/>
                <a:gd name="connsiteY18" fmla="*/ 713483 h 958123"/>
                <a:gd name="connsiteX19" fmla="*/ 1026430 w 1115918"/>
                <a:gd name="connsiteY19" fmla="*/ 583625 h 958123"/>
                <a:gd name="connsiteX20" fmla="*/ 575262 w 1115918"/>
                <a:gd name="connsiteY20" fmla="*/ 583625 h 958123"/>
                <a:gd name="connsiteX21" fmla="*/ 575262 w 1115918"/>
                <a:gd name="connsiteY21" fmla="*/ 713483 h 958123"/>
                <a:gd name="connsiteX22" fmla="*/ 783542 w 1115918"/>
                <a:gd name="connsiteY22" fmla="*/ 713483 h 958123"/>
                <a:gd name="connsiteX23" fmla="*/ 783542 w 1115918"/>
                <a:gd name="connsiteY23" fmla="*/ 583625 h 958123"/>
                <a:gd name="connsiteX24" fmla="*/ 332375 w 1115918"/>
                <a:gd name="connsiteY24" fmla="*/ 583625 h 958123"/>
                <a:gd name="connsiteX25" fmla="*/ 332375 w 1115918"/>
                <a:gd name="connsiteY25" fmla="*/ 713483 h 958123"/>
                <a:gd name="connsiteX26" fmla="*/ 540655 w 1115918"/>
                <a:gd name="connsiteY26" fmla="*/ 713483 h 958123"/>
                <a:gd name="connsiteX27" fmla="*/ 540655 w 1115918"/>
                <a:gd name="connsiteY27" fmla="*/ 583625 h 958123"/>
                <a:gd name="connsiteX28" fmla="*/ 89488 w 1115918"/>
                <a:gd name="connsiteY28" fmla="*/ 583625 h 958123"/>
                <a:gd name="connsiteX29" fmla="*/ 89488 w 1115918"/>
                <a:gd name="connsiteY29" fmla="*/ 713483 h 958123"/>
                <a:gd name="connsiteX30" fmla="*/ 297768 w 1115918"/>
                <a:gd name="connsiteY30" fmla="*/ 713483 h 958123"/>
                <a:gd name="connsiteX31" fmla="*/ 297768 w 1115918"/>
                <a:gd name="connsiteY31" fmla="*/ 583625 h 958123"/>
                <a:gd name="connsiteX32" fmla="*/ 818150 w 1115918"/>
                <a:gd name="connsiteY32" fmla="*/ 418755 h 958123"/>
                <a:gd name="connsiteX33" fmla="*/ 818150 w 1115918"/>
                <a:gd name="connsiteY33" fmla="*/ 548613 h 958123"/>
                <a:gd name="connsiteX34" fmla="*/ 1026430 w 1115918"/>
                <a:gd name="connsiteY34" fmla="*/ 548613 h 958123"/>
                <a:gd name="connsiteX35" fmla="*/ 1026430 w 1115918"/>
                <a:gd name="connsiteY35" fmla="*/ 418755 h 958123"/>
                <a:gd name="connsiteX36" fmla="*/ 575262 w 1115918"/>
                <a:gd name="connsiteY36" fmla="*/ 418755 h 958123"/>
                <a:gd name="connsiteX37" fmla="*/ 575262 w 1115918"/>
                <a:gd name="connsiteY37" fmla="*/ 548613 h 958123"/>
                <a:gd name="connsiteX38" fmla="*/ 783542 w 1115918"/>
                <a:gd name="connsiteY38" fmla="*/ 548613 h 958123"/>
                <a:gd name="connsiteX39" fmla="*/ 783542 w 1115918"/>
                <a:gd name="connsiteY39" fmla="*/ 418755 h 958123"/>
                <a:gd name="connsiteX40" fmla="*/ 332375 w 1115918"/>
                <a:gd name="connsiteY40" fmla="*/ 418755 h 958123"/>
                <a:gd name="connsiteX41" fmla="*/ 332375 w 1115918"/>
                <a:gd name="connsiteY41" fmla="*/ 548613 h 958123"/>
                <a:gd name="connsiteX42" fmla="*/ 540655 w 1115918"/>
                <a:gd name="connsiteY42" fmla="*/ 548613 h 958123"/>
                <a:gd name="connsiteX43" fmla="*/ 540655 w 1115918"/>
                <a:gd name="connsiteY43" fmla="*/ 418755 h 958123"/>
                <a:gd name="connsiteX44" fmla="*/ 89488 w 1115918"/>
                <a:gd name="connsiteY44" fmla="*/ 418755 h 958123"/>
                <a:gd name="connsiteX45" fmla="*/ 89488 w 1115918"/>
                <a:gd name="connsiteY45" fmla="*/ 548613 h 958123"/>
                <a:gd name="connsiteX46" fmla="*/ 297768 w 1115918"/>
                <a:gd name="connsiteY46" fmla="*/ 548613 h 958123"/>
                <a:gd name="connsiteX47" fmla="*/ 297768 w 1115918"/>
                <a:gd name="connsiteY47" fmla="*/ 418755 h 958123"/>
                <a:gd name="connsiteX48" fmla="*/ 818150 w 1115918"/>
                <a:gd name="connsiteY48" fmla="*/ 249772 h 958123"/>
                <a:gd name="connsiteX49" fmla="*/ 818150 w 1115918"/>
                <a:gd name="connsiteY49" fmla="*/ 379630 h 958123"/>
                <a:gd name="connsiteX50" fmla="*/ 1026430 w 1115918"/>
                <a:gd name="connsiteY50" fmla="*/ 379630 h 958123"/>
                <a:gd name="connsiteX51" fmla="*/ 1026430 w 1115918"/>
                <a:gd name="connsiteY51" fmla="*/ 249772 h 958123"/>
                <a:gd name="connsiteX52" fmla="*/ 575262 w 1115918"/>
                <a:gd name="connsiteY52" fmla="*/ 249772 h 958123"/>
                <a:gd name="connsiteX53" fmla="*/ 575262 w 1115918"/>
                <a:gd name="connsiteY53" fmla="*/ 379630 h 958123"/>
                <a:gd name="connsiteX54" fmla="*/ 783542 w 1115918"/>
                <a:gd name="connsiteY54" fmla="*/ 379630 h 958123"/>
                <a:gd name="connsiteX55" fmla="*/ 783542 w 1115918"/>
                <a:gd name="connsiteY55" fmla="*/ 249772 h 958123"/>
                <a:gd name="connsiteX56" fmla="*/ 332375 w 1115918"/>
                <a:gd name="connsiteY56" fmla="*/ 249772 h 958123"/>
                <a:gd name="connsiteX57" fmla="*/ 332375 w 1115918"/>
                <a:gd name="connsiteY57" fmla="*/ 379630 h 958123"/>
                <a:gd name="connsiteX58" fmla="*/ 540655 w 1115918"/>
                <a:gd name="connsiteY58" fmla="*/ 379630 h 958123"/>
                <a:gd name="connsiteX59" fmla="*/ 540655 w 1115918"/>
                <a:gd name="connsiteY59" fmla="*/ 249772 h 958123"/>
                <a:gd name="connsiteX60" fmla="*/ 89488 w 1115918"/>
                <a:gd name="connsiteY60" fmla="*/ 249772 h 958123"/>
                <a:gd name="connsiteX61" fmla="*/ 89488 w 1115918"/>
                <a:gd name="connsiteY61" fmla="*/ 379630 h 958123"/>
                <a:gd name="connsiteX62" fmla="*/ 297768 w 1115918"/>
                <a:gd name="connsiteY62" fmla="*/ 379630 h 958123"/>
                <a:gd name="connsiteX63" fmla="*/ 297768 w 1115918"/>
                <a:gd name="connsiteY63" fmla="*/ 249772 h 958123"/>
                <a:gd name="connsiteX64" fmla="*/ 57890 w 1115918"/>
                <a:gd name="connsiteY64" fmla="*/ 0 h 958123"/>
                <a:gd name="connsiteX65" fmla="*/ 1058028 w 1115918"/>
                <a:gd name="connsiteY65" fmla="*/ 0 h 958123"/>
                <a:gd name="connsiteX66" fmla="*/ 1115918 w 1115918"/>
                <a:gd name="connsiteY66" fmla="*/ 57890 h 958123"/>
                <a:gd name="connsiteX67" fmla="*/ 1115918 w 1115918"/>
                <a:gd name="connsiteY67" fmla="*/ 900233 h 958123"/>
                <a:gd name="connsiteX68" fmla="*/ 1058028 w 1115918"/>
                <a:gd name="connsiteY68" fmla="*/ 958123 h 958123"/>
                <a:gd name="connsiteX69" fmla="*/ 57890 w 1115918"/>
                <a:gd name="connsiteY69" fmla="*/ 958123 h 958123"/>
                <a:gd name="connsiteX70" fmla="*/ 0 w 1115918"/>
                <a:gd name="connsiteY70" fmla="*/ 900233 h 958123"/>
                <a:gd name="connsiteX71" fmla="*/ 0 w 1115918"/>
                <a:gd name="connsiteY71" fmla="*/ 57890 h 958123"/>
                <a:gd name="connsiteX72" fmla="*/ 57890 w 1115918"/>
                <a:gd name="connsiteY72" fmla="*/ 0 h 95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115918" h="958123">
                  <a:moveTo>
                    <a:pt x="818150" y="739683"/>
                  </a:moveTo>
                  <a:lnTo>
                    <a:pt x="818150" y="869541"/>
                  </a:lnTo>
                  <a:lnTo>
                    <a:pt x="1026430" y="869541"/>
                  </a:lnTo>
                  <a:lnTo>
                    <a:pt x="1026430" y="739683"/>
                  </a:lnTo>
                  <a:close/>
                  <a:moveTo>
                    <a:pt x="575262" y="739683"/>
                  </a:moveTo>
                  <a:lnTo>
                    <a:pt x="575262" y="869541"/>
                  </a:lnTo>
                  <a:lnTo>
                    <a:pt x="783542" y="869541"/>
                  </a:lnTo>
                  <a:lnTo>
                    <a:pt x="783542" y="739683"/>
                  </a:lnTo>
                  <a:close/>
                  <a:moveTo>
                    <a:pt x="332375" y="739683"/>
                  </a:moveTo>
                  <a:lnTo>
                    <a:pt x="332375" y="869541"/>
                  </a:lnTo>
                  <a:lnTo>
                    <a:pt x="540655" y="869541"/>
                  </a:lnTo>
                  <a:lnTo>
                    <a:pt x="540655" y="739683"/>
                  </a:lnTo>
                  <a:close/>
                  <a:moveTo>
                    <a:pt x="89488" y="739683"/>
                  </a:moveTo>
                  <a:lnTo>
                    <a:pt x="89488" y="869541"/>
                  </a:lnTo>
                  <a:lnTo>
                    <a:pt x="297768" y="869541"/>
                  </a:lnTo>
                  <a:lnTo>
                    <a:pt x="297768" y="739683"/>
                  </a:lnTo>
                  <a:close/>
                  <a:moveTo>
                    <a:pt x="818150" y="583625"/>
                  </a:moveTo>
                  <a:lnTo>
                    <a:pt x="818150" y="713483"/>
                  </a:lnTo>
                  <a:lnTo>
                    <a:pt x="1026430" y="713483"/>
                  </a:lnTo>
                  <a:lnTo>
                    <a:pt x="1026430" y="583625"/>
                  </a:lnTo>
                  <a:close/>
                  <a:moveTo>
                    <a:pt x="575262" y="583625"/>
                  </a:moveTo>
                  <a:lnTo>
                    <a:pt x="575262" y="713483"/>
                  </a:lnTo>
                  <a:lnTo>
                    <a:pt x="783542" y="713483"/>
                  </a:lnTo>
                  <a:lnTo>
                    <a:pt x="783542" y="583625"/>
                  </a:lnTo>
                  <a:close/>
                  <a:moveTo>
                    <a:pt x="332375" y="583625"/>
                  </a:moveTo>
                  <a:lnTo>
                    <a:pt x="332375" y="713483"/>
                  </a:lnTo>
                  <a:lnTo>
                    <a:pt x="540655" y="713483"/>
                  </a:lnTo>
                  <a:lnTo>
                    <a:pt x="540655" y="583625"/>
                  </a:lnTo>
                  <a:close/>
                  <a:moveTo>
                    <a:pt x="89488" y="583625"/>
                  </a:moveTo>
                  <a:lnTo>
                    <a:pt x="89488" y="713483"/>
                  </a:lnTo>
                  <a:lnTo>
                    <a:pt x="297768" y="713483"/>
                  </a:lnTo>
                  <a:lnTo>
                    <a:pt x="297768" y="583625"/>
                  </a:lnTo>
                  <a:close/>
                  <a:moveTo>
                    <a:pt x="818150" y="418755"/>
                  </a:moveTo>
                  <a:lnTo>
                    <a:pt x="818150" y="548613"/>
                  </a:lnTo>
                  <a:lnTo>
                    <a:pt x="1026430" y="548613"/>
                  </a:lnTo>
                  <a:lnTo>
                    <a:pt x="1026430" y="418755"/>
                  </a:lnTo>
                  <a:close/>
                  <a:moveTo>
                    <a:pt x="575262" y="418755"/>
                  </a:moveTo>
                  <a:lnTo>
                    <a:pt x="575262" y="548613"/>
                  </a:lnTo>
                  <a:lnTo>
                    <a:pt x="783542" y="548613"/>
                  </a:lnTo>
                  <a:lnTo>
                    <a:pt x="783542" y="418755"/>
                  </a:lnTo>
                  <a:close/>
                  <a:moveTo>
                    <a:pt x="332375" y="418755"/>
                  </a:moveTo>
                  <a:lnTo>
                    <a:pt x="332375" y="548613"/>
                  </a:lnTo>
                  <a:lnTo>
                    <a:pt x="540655" y="548613"/>
                  </a:lnTo>
                  <a:lnTo>
                    <a:pt x="540655" y="418755"/>
                  </a:lnTo>
                  <a:close/>
                  <a:moveTo>
                    <a:pt x="89488" y="418755"/>
                  </a:moveTo>
                  <a:lnTo>
                    <a:pt x="89488" y="548613"/>
                  </a:lnTo>
                  <a:lnTo>
                    <a:pt x="297768" y="548613"/>
                  </a:lnTo>
                  <a:lnTo>
                    <a:pt x="297768" y="418755"/>
                  </a:lnTo>
                  <a:close/>
                  <a:moveTo>
                    <a:pt x="818150" y="249772"/>
                  </a:moveTo>
                  <a:lnTo>
                    <a:pt x="818150" y="379630"/>
                  </a:lnTo>
                  <a:lnTo>
                    <a:pt x="1026430" y="379630"/>
                  </a:lnTo>
                  <a:lnTo>
                    <a:pt x="1026430" y="249772"/>
                  </a:lnTo>
                  <a:close/>
                  <a:moveTo>
                    <a:pt x="575262" y="249772"/>
                  </a:moveTo>
                  <a:lnTo>
                    <a:pt x="575262" y="379630"/>
                  </a:lnTo>
                  <a:lnTo>
                    <a:pt x="783542" y="379630"/>
                  </a:lnTo>
                  <a:lnTo>
                    <a:pt x="783542" y="249772"/>
                  </a:lnTo>
                  <a:close/>
                  <a:moveTo>
                    <a:pt x="332375" y="249772"/>
                  </a:moveTo>
                  <a:lnTo>
                    <a:pt x="332375" y="379630"/>
                  </a:lnTo>
                  <a:lnTo>
                    <a:pt x="540655" y="379630"/>
                  </a:lnTo>
                  <a:lnTo>
                    <a:pt x="540655" y="249772"/>
                  </a:lnTo>
                  <a:close/>
                  <a:moveTo>
                    <a:pt x="89488" y="249772"/>
                  </a:moveTo>
                  <a:lnTo>
                    <a:pt x="89488" y="379630"/>
                  </a:lnTo>
                  <a:lnTo>
                    <a:pt x="297768" y="379630"/>
                  </a:lnTo>
                  <a:lnTo>
                    <a:pt x="297768" y="249772"/>
                  </a:lnTo>
                  <a:close/>
                  <a:moveTo>
                    <a:pt x="57890" y="0"/>
                  </a:moveTo>
                  <a:lnTo>
                    <a:pt x="1058028" y="0"/>
                  </a:lnTo>
                  <a:cubicBezTo>
                    <a:pt x="1090000" y="0"/>
                    <a:pt x="1115918" y="25918"/>
                    <a:pt x="1115918" y="57890"/>
                  </a:cubicBezTo>
                  <a:lnTo>
                    <a:pt x="1115918" y="900233"/>
                  </a:lnTo>
                  <a:cubicBezTo>
                    <a:pt x="1115918" y="932205"/>
                    <a:pt x="1090000" y="958123"/>
                    <a:pt x="1058028" y="958123"/>
                  </a:cubicBezTo>
                  <a:lnTo>
                    <a:pt x="57890" y="958123"/>
                  </a:lnTo>
                  <a:cubicBezTo>
                    <a:pt x="25918" y="958123"/>
                    <a:pt x="0" y="932205"/>
                    <a:pt x="0" y="900233"/>
                  </a:cubicBezTo>
                  <a:lnTo>
                    <a:pt x="0" y="57890"/>
                  </a:lnTo>
                  <a:cubicBezTo>
                    <a:pt x="0" y="25918"/>
                    <a:pt x="25918" y="0"/>
                    <a:pt x="5789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5" name="Picture 2" descr="Image result for dcs wartho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9655" y="4875539"/>
            <a:ext cx="2857500" cy="16002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32893" y="2426001"/>
            <a:ext cx="2850276" cy="1524000"/>
            <a:chOff x="132892" y="2426001"/>
            <a:chExt cx="2931027" cy="1524000"/>
          </a:xfrm>
        </p:grpSpPr>
        <p:sp>
          <p:nvSpPr>
            <p:cNvPr id="59" name="Rectangle 58"/>
            <p:cNvSpPr/>
            <p:nvPr>
              <p:custDataLst>
                <p:tags r:id="rId6"/>
              </p:custDataLst>
            </p:nvPr>
          </p:nvSpPr>
          <p:spPr bwMode="auto">
            <a:xfrm>
              <a:off x="132892" y="2426001"/>
              <a:ext cx="2931027" cy="152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Data collector of doom</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8" name="Picture 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5477" y="2568550"/>
              <a:ext cx="1114609" cy="1026943"/>
            </a:xfrm>
            <a:prstGeom prst="rect">
              <a:avLst/>
            </a:prstGeom>
          </p:spPr>
        </p:pic>
      </p:grpSp>
      <p:sp>
        <p:nvSpPr>
          <p:cNvPr id="51" name="Rectangle 50"/>
          <p:cNvSpPr/>
          <p:nvPr>
            <p:custDataLst>
              <p:tags r:id="rId1"/>
            </p:custDataLst>
          </p:nvPr>
        </p:nvSpPr>
        <p:spPr bwMode="auto">
          <a:xfrm>
            <a:off x="169655" y="1475628"/>
            <a:ext cx="2814526"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Event Producers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3" name="Rectangle 52"/>
          <p:cNvSpPr/>
          <p:nvPr>
            <p:custDataLst>
              <p:tags r:id="rId2"/>
            </p:custDataLst>
          </p:nvPr>
        </p:nvSpPr>
        <p:spPr bwMode="auto">
          <a:xfrm>
            <a:off x="3398837" y="1473623"/>
            <a:ext cx="1759820"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Ingestion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4" name="Rectangle 53"/>
          <p:cNvSpPr/>
          <p:nvPr>
            <p:custDataLst>
              <p:tags r:id="rId3"/>
            </p:custDataLst>
          </p:nvPr>
        </p:nvSpPr>
        <p:spPr bwMode="auto">
          <a:xfrm>
            <a:off x="5532437" y="1485022"/>
            <a:ext cx="1774619"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Transformation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5" name="Rectangle 54"/>
          <p:cNvSpPr/>
          <p:nvPr>
            <p:custDataLst>
              <p:tags r:id="rId4"/>
            </p:custDataLst>
          </p:nvPr>
        </p:nvSpPr>
        <p:spPr bwMode="auto">
          <a:xfrm>
            <a:off x="9907196" y="1490183"/>
            <a:ext cx="2483241"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Presentation &amp; Action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6" name="Rectangle 55"/>
          <p:cNvSpPr/>
          <p:nvPr>
            <p:custDataLst>
              <p:tags r:id="rId5"/>
            </p:custDataLst>
          </p:nvPr>
        </p:nvSpPr>
        <p:spPr bwMode="auto">
          <a:xfrm>
            <a:off x="7613221" y="1485022"/>
            <a:ext cx="2034016"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Long Term Storage</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7" name="Right Arrow 16"/>
          <p:cNvSpPr/>
          <p:nvPr/>
        </p:nvSpPr>
        <p:spPr bwMode="auto">
          <a:xfrm rot="16200000">
            <a:off x="1270565" y="4223760"/>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57" name="Right Arrow 56"/>
          <p:cNvSpPr/>
          <p:nvPr/>
        </p:nvSpPr>
        <p:spPr bwMode="auto">
          <a:xfrm>
            <a:off x="9567846" y="1439862"/>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18" name="Left-Right Arrow 17"/>
          <p:cNvSpPr/>
          <p:nvPr/>
        </p:nvSpPr>
        <p:spPr bwMode="auto">
          <a:xfrm>
            <a:off x="5053656" y="1449122"/>
            <a:ext cx="556819" cy="356858"/>
          </a:xfrm>
          <a:prstGeom prst="lef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58" name="Left-Right Arrow 57"/>
          <p:cNvSpPr/>
          <p:nvPr/>
        </p:nvSpPr>
        <p:spPr bwMode="auto">
          <a:xfrm>
            <a:off x="7132637" y="1415720"/>
            <a:ext cx="556819" cy="356858"/>
          </a:xfrm>
          <a:prstGeom prst="lef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31" name="Right Arrow 30"/>
          <p:cNvSpPr/>
          <p:nvPr/>
        </p:nvSpPr>
        <p:spPr bwMode="auto">
          <a:xfrm rot="5400000">
            <a:off x="6053756" y="4223760"/>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422411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7902" y="144462"/>
            <a:ext cx="6231403" cy="1181100"/>
          </a:xfrm>
        </p:spPr>
        <p:txBody>
          <a:bodyPr/>
          <a:lstStyle/>
          <a:p>
            <a:r>
              <a:rPr lang="en-US" sz="9600" dirty="0" smtClean="0"/>
              <a:t>Demo</a:t>
            </a:r>
            <a:endParaRPr lang="en-US" sz="9600" dirty="0"/>
          </a:p>
        </p:txBody>
      </p:sp>
      <p:pic>
        <p:nvPicPr>
          <p:cNvPr id="2" name="Picture 1"/>
          <p:cNvPicPr>
            <a:picLocks noChangeAspect="1"/>
          </p:cNvPicPr>
          <p:nvPr/>
        </p:nvPicPr>
        <p:blipFill>
          <a:blip r:embed="rId3"/>
          <a:stretch>
            <a:fillRect/>
          </a:stretch>
        </p:blipFill>
        <p:spPr>
          <a:xfrm>
            <a:off x="2255837" y="1820862"/>
            <a:ext cx="7865533" cy="4424362"/>
          </a:xfrm>
          <a:prstGeom prst="rect">
            <a:avLst/>
          </a:prstGeom>
        </p:spPr>
      </p:pic>
    </p:spTree>
    <p:extLst>
      <p:ext uri="{BB962C8B-B14F-4D97-AF65-F5344CB8AC3E}">
        <p14:creationId xmlns:p14="http://schemas.microsoft.com/office/powerpoint/2010/main" val="147876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617" y="983019"/>
            <a:ext cx="9196439" cy="544996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843" rtlCol="0" anchor="ctr"/>
          <a:lstStyle/>
          <a:p>
            <a:pPr algn="ctr" defTabSz="932563">
              <a:lnSpc>
                <a:spcPct val="80000"/>
              </a:lnSpc>
            </a:pPr>
            <a:endParaRPr lang="en-US" sz="4399" spc="-150">
              <a:solidFill>
                <a:srgbClr val="FFFFFF"/>
              </a:solidFill>
              <a:latin typeface="Segoe UI Light"/>
            </a:endParaRPr>
          </a:p>
        </p:txBody>
      </p:sp>
      <p:cxnSp>
        <p:nvCxnSpPr>
          <p:cNvPr id="227" name="2 fg"/>
          <p:cNvCxnSpPr/>
          <p:nvPr/>
        </p:nvCxnSpPr>
        <p:spPr>
          <a:xfrm>
            <a:off x="1006897" y="5125671"/>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234196" y="5125671"/>
            <a:ext cx="1451049"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1" name="3  Arrow"/>
          <p:cNvCxnSpPr/>
          <p:nvPr/>
        </p:nvCxnSpPr>
        <p:spPr>
          <a:xfrm>
            <a:off x="1059578" y="3968808"/>
            <a:ext cx="1174617"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96009" y="2669110"/>
            <a:ext cx="2625667" cy="649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68151" y="4367393"/>
            <a:ext cx="837204" cy="1607664"/>
            <a:chOff x="1547306" y="4378852"/>
            <a:chExt cx="837323" cy="1607892"/>
          </a:xfrm>
        </p:grpSpPr>
        <p:sp>
          <p:nvSpPr>
            <p:cNvPr id="15" name="Rectangle 14"/>
            <p:cNvSpPr/>
            <p:nvPr/>
          </p:nvSpPr>
          <p:spPr bwMode="auto">
            <a:xfrm>
              <a:off x="1547306" y="4378852"/>
              <a:ext cx="837323" cy="1607892"/>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93294" y="4510589"/>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grpSp>
      <p:cxnSp>
        <p:nvCxnSpPr>
          <p:cNvPr id="202" name="3  Arrow"/>
          <p:cNvCxnSpPr/>
          <p:nvPr/>
        </p:nvCxnSpPr>
        <p:spPr>
          <a:xfrm>
            <a:off x="3442455" y="3965374"/>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3 Arrow"/>
          <p:cNvCxnSpPr/>
          <p:nvPr/>
        </p:nvCxnSpPr>
        <p:spPr>
          <a:xfrm>
            <a:off x="2147962" y="4538047"/>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882" y="1768402"/>
            <a:ext cx="1004554" cy="43319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8149" y="6100363"/>
            <a:ext cx="3583417" cy="686623"/>
          </a:xfrm>
          <a:prstGeom prst="rect">
            <a:avLst/>
          </a:prstGeom>
          <a:gradFill>
            <a:gsLst>
              <a:gs pos="28000">
                <a:srgbClr val="5EB6DA"/>
              </a:gs>
              <a:gs pos="28000">
                <a:srgbClr val="3999C6"/>
              </a:gs>
            </a:gsLst>
            <a:lin ang="8100000" scaled="1"/>
          </a:gradFill>
        </p:spPr>
        <p:txBody>
          <a:bodyPr wrap="square" lIns="91427" tIns="91427" rIns="0" bIns="91427" rtlCol="0">
            <a:spAutoFit/>
          </a:bodyPr>
          <a:lstStyle>
            <a:defPPr>
              <a:defRPr lang="en-US"/>
            </a:defPPr>
            <a:lvl1pPr defTabSz="932597">
              <a:defRPr sz="1600">
                <a:solidFill>
                  <a:schemeClr val="bg2"/>
                </a:solidFill>
              </a:defRPr>
            </a:lvl1pPr>
          </a:lstStyle>
          <a:p>
            <a:r>
              <a:rPr lang="en-US" sz="1599" dirty="0">
                <a:solidFill>
                  <a:srgbClr val="FFFFFF"/>
                </a:solidFill>
              </a:rPr>
              <a:t>Device </a:t>
            </a:r>
          </a:p>
          <a:p>
            <a:r>
              <a:rPr lang="en-US" sz="1599" dirty="0">
                <a:solidFill>
                  <a:srgbClr val="FFFFFF"/>
                </a:solidFill>
              </a:rPr>
              <a:t>Connectivity &amp; Management</a:t>
            </a:r>
          </a:p>
        </p:txBody>
      </p:sp>
      <p:sp>
        <p:nvSpPr>
          <p:cNvPr id="56" name="3"/>
          <p:cNvSpPr txBox="1"/>
          <p:nvPr/>
        </p:nvSpPr>
        <p:spPr>
          <a:xfrm>
            <a:off x="5450532" y="6100363"/>
            <a:ext cx="3705835" cy="686623"/>
          </a:xfrm>
          <a:prstGeom prst="rect">
            <a:avLst/>
          </a:prstGeom>
          <a:gradFill>
            <a:gsLst>
              <a:gs pos="28000">
                <a:srgbClr val="5EB6DA"/>
              </a:gs>
              <a:gs pos="28000">
                <a:srgbClr val="3999C6"/>
              </a:gs>
            </a:gsLst>
            <a:lin ang="8100000" scaled="1"/>
          </a:gradFill>
        </p:spPr>
        <p:txBody>
          <a:bodyPr wrap="square" lIns="91427" tIns="91427" rIns="0" bIns="91427" rtlCol="0">
            <a:spAutoFit/>
          </a:bodyPr>
          <a:lstStyle/>
          <a:p>
            <a:pPr defTabSz="932418"/>
            <a:r>
              <a:rPr lang="en-US" sz="1599" dirty="0">
                <a:solidFill>
                  <a:srgbClr val="FFFFFF"/>
                </a:solidFill>
              </a:rPr>
              <a:t>Analytics &amp; </a:t>
            </a:r>
          </a:p>
          <a:p>
            <a:pPr defTabSz="932418"/>
            <a:r>
              <a:rPr lang="en-US" sz="1599" dirty="0">
                <a:solidFill>
                  <a:srgbClr val="FFFFFF"/>
                </a:solidFill>
              </a:rPr>
              <a:t>Operationalized Insights</a:t>
            </a:r>
          </a:p>
        </p:txBody>
      </p:sp>
      <p:sp>
        <p:nvSpPr>
          <p:cNvPr id="58" name="7 Presentation"/>
          <p:cNvSpPr txBox="1"/>
          <p:nvPr/>
        </p:nvSpPr>
        <p:spPr>
          <a:xfrm>
            <a:off x="9714988" y="6100363"/>
            <a:ext cx="2179059" cy="686623"/>
          </a:xfrm>
          <a:prstGeom prst="rect">
            <a:avLst/>
          </a:prstGeom>
          <a:gradFill>
            <a:gsLst>
              <a:gs pos="28000">
                <a:srgbClr val="5EB6DA"/>
              </a:gs>
              <a:gs pos="28000">
                <a:srgbClr val="3999C6"/>
              </a:gs>
            </a:gsLst>
            <a:lin ang="8100000" scaled="1"/>
          </a:gradFill>
        </p:spPr>
        <p:txBody>
          <a:bodyPr wrap="square" lIns="91427" tIns="91427" rIns="0" bIns="91427" rtlCol="0">
            <a:spAutoFit/>
          </a:bodyPr>
          <a:lstStyle>
            <a:defPPr>
              <a:defRPr lang="en-US"/>
            </a:defPPr>
            <a:lvl1pPr defTabSz="932597">
              <a:defRPr sz="1600">
                <a:solidFill>
                  <a:schemeClr val="bg2"/>
                </a:solidFill>
              </a:defRPr>
            </a:lvl1pPr>
          </a:lstStyle>
          <a:p>
            <a:r>
              <a:rPr lang="en-US" sz="1599" dirty="0">
                <a:solidFill>
                  <a:srgbClr val="FFFFFF"/>
                </a:solidFill>
              </a:rPr>
              <a:t>Presentation &amp; </a:t>
            </a:r>
          </a:p>
          <a:p>
            <a:r>
              <a:rPr lang="en-US" sz="1599" dirty="0">
                <a:solidFill>
                  <a:srgbClr val="FFFFFF"/>
                </a:solidFill>
              </a:rPr>
              <a:t>Business Connectivity</a:t>
            </a:r>
          </a:p>
        </p:txBody>
      </p:sp>
      <p:sp>
        <p:nvSpPr>
          <p:cNvPr id="5" name="Title 4"/>
          <p:cNvSpPr>
            <a:spLocks noGrp="1"/>
          </p:cNvSpPr>
          <p:nvPr>
            <p:ph type="title"/>
          </p:nvPr>
        </p:nvSpPr>
        <p:spPr>
          <a:xfrm>
            <a:off x="275482" y="295730"/>
            <a:ext cx="11887878" cy="917444"/>
          </a:xfrm>
        </p:spPr>
        <p:txBody>
          <a:bodyPr/>
          <a:lstStyle/>
          <a:p>
            <a:pPr lvl="0"/>
            <a:r>
              <a:rPr lang="en-US" dirty="0" err="1">
                <a:gradFill>
                  <a:gsLst>
                    <a:gs pos="1250">
                      <a:srgbClr val="404040"/>
                    </a:gs>
                    <a:gs pos="100000">
                      <a:srgbClr val="404040"/>
                    </a:gs>
                  </a:gsLst>
                  <a:lin ang="5400000" scaled="0"/>
                </a:gradFill>
              </a:rPr>
              <a:t>IoT</a:t>
            </a:r>
            <a:r>
              <a:rPr lang="en-US" dirty="0">
                <a:gradFill>
                  <a:gsLst>
                    <a:gs pos="1250">
                      <a:srgbClr val="404040"/>
                    </a:gs>
                    <a:gs pos="100000">
                      <a:srgbClr val="404040"/>
                    </a:gs>
                  </a:gsLst>
                  <a:lin ang="5400000" scaled="0"/>
                </a:gradFill>
              </a:rPr>
              <a:t> Device &amp; Cloud </a:t>
            </a:r>
            <a:r>
              <a:rPr lang="en-US" dirty="0" smtClean="0">
                <a:gradFill>
                  <a:gsLst>
                    <a:gs pos="1250">
                      <a:srgbClr val="404040"/>
                    </a:gs>
                    <a:gs pos="100000">
                      <a:srgbClr val="404040"/>
                    </a:gs>
                  </a:gsLst>
                  <a:lin ang="5400000" scaled="0"/>
                </a:gradFill>
              </a:rPr>
              <a:t>Patterns</a:t>
            </a:r>
            <a:endParaRPr lang="en-US" dirty="0"/>
          </a:p>
        </p:txBody>
      </p:sp>
      <p:cxnSp>
        <p:nvCxnSpPr>
          <p:cNvPr id="237" name="Straight Arrow Connector 236"/>
          <p:cNvCxnSpPr/>
          <p:nvPr/>
        </p:nvCxnSpPr>
        <p:spPr>
          <a:xfrm>
            <a:off x="4951566" y="5125671"/>
            <a:ext cx="457135"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951566" y="3834858"/>
            <a:ext cx="457135"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951566" y="2620399"/>
            <a:ext cx="457135"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a:off x="9253741" y="5125671"/>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a:off x="9253741" y="3968808"/>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9253741" y="2620399"/>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1 Devices - sensors"/>
          <p:cNvGrpSpPr/>
          <p:nvPr/>
        </p:nvGrpSpPr>
        <p:grpSpPr>
          <a:xfrm>
            <a:off x="65816" y="2043284"/>
            <a:ext cx="922001" cy="3991019"/>
            <a:chOff x="225936" y="1995490"/>
            <a:chExt cx="922132"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32" name="TextBox 231"/>
            <p:cNvSpPr txBox="1"/>
            <p:nvPr/>
          </p:nvSpPr>
          <p:spPr>
            <a:xfrm rot="16200000">
              <a:off x="-1511456" y="3732882"/>
              <a:ext cx="3976839" cy="502056"/>
            </a:xfrm>
            <a:prstGeom prst="rect">
              <a:avLst/>
            </a:prstGeom>
            <a:noFill/>
            <a:ln>
              <a:noFill/>
              <a:headEnd type="none" w="med" len="med"/>
              <a:tailEnd type="none" w="med" len="med"/>
            </a:ln>
          </p:spPr>
          <p:txBody>
            <a:bodyPr wrap="square" lIns="0" tIns="0" rIns="0" bIns="0" rtlCol="0">
              <a:spAutoFit/>
            </a:bodyPr>
            <a:lstStyle/>
            <a:p>
              <a:pPr algn="ctr" defTabSz="932205"/>
              <a:r>
                <a:rPr lang="en-US" sz="1599" spc="-38" dirty="0">
                  <a:solidFill>
                    <a:prstClr val="black"/>
                  </a:solidFill>
                  <a:ea typeface="Segoe UI" pitchFamily="34" charset="0"/>
                  <a:cs typeface="Segoe UI" pitchFamily="34" charset="0"/>
                </a:rPr>
                <a:t>Devices</a:t>
              </a:r>
            </a:p>
            <a:p>
              <a:pPr algn="ctr" defTabSz="932205"/>
              <a:r>
                <a:rPr lang="en-US" sz="1599" spc="-38" dirty="0">
                  <a:solidFill>
                    <a:prstClr val="black"/>
                  </a:solidFill>
                  <a:ea typeface="Segoe UI" pitchFamily="34" charset="0"/>
                  <a:cs typeface="Segoe UI" pitchFamily="34" charset="0"/>
                </a:rPr>
                <a:t>RTOS, Linux, Android, iOS, Windows</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505642" y="3137933"/>
            <a:ext cx="906423" cy="1610140"/>
            <a:chOff x="2505115" y="3137883"/>
            <a:chExt cx="906552" cy="1610368"/>
          </a:xfrm>
        </p:grpSpPr>
        <p:sp>
          <p:nvSpPr>
            <p:cNvPr id="17" name="Rectangle 16"/>
            <p:cNvSpPr/>
            <p:nvPr/>
          </p:nvSpPr>
          <p:spPr bwMode="auto">
            <a:xfrm>
              <a:off x="2505115" y="3137883"/>
              <a:ext cx="906552" cy="161036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6" name="Rectangle 30"/>
            <p:cNvSpPr>
              <a:spLocks noChangeArrowheads="1"/>
            </p:cNvSpPr>
            <p:nvPr/>
          </p:nvSpPr>
          <p:spPr bwMode="auto">
            <a:xfrm>
              <a:off x="2647563" y="3238298"/>
              <a:ext cx="170000" cy="86356"/>
            </a:xfrm>
            <a:prstGeom prst="rect">
              <a:avLst/>
            </a:prstGeom>
            <a:solidFill>
              <a:srgbClr val="FF8C00"/>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67" name="Rectangle 31"/>
            <p:cNvSpPr>
              <a:spLocks noChangeArrowheads="1"/>
            </p:cNvSpPr>
            <p:nvPr/>
          </p:nvSpPr>
          <p:spPr bwMode="auto">
            <a:xfrm>
              <a:off x="2647563" y="3371097"/>
              <a:ext cx="170000" cy="81276"/>
            </a:xfrm>
            <a:prstGeom prst="rect">
              <a:avLst/>
            </a:prstGeom>
            <a:solidFill>
              <a:schemeClr val="accent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68" name="Rectangle 32"/>
            <p:cNvSpPr>
              <a:spLocks noChangeArrowheads="1"/>
            </p:cNvSpPr>
            <p:nvPr/>
          </p:nvSpPr>
          <p:spPr bwMode="auto">
            <a:xfrm>
              <a:off x="2647563" y="3498816"/>
              <a:ext cx="170000" cy="88896"/>
            </a:xfrm>
            <a:prstGeom prst="rect">
              <a:avLst/>
            </a:prstGeom>
            <a:solidFill>
              <a:srgbClr val="00B29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69" name="Rectangle 33"/>
            <p:cNvSpPr>
              <a:spLocks noChangeArrowheads="1"/>
            </p:cNvSpPr>
            <p:nvPr/>
          </p:nvSpPr>
          <p:spPr bwMode="auto">
            <a:xfrm>
              <a:off x="2647563" y="3634155"/>
              <a:ext cx="170000" cy="81276"/>
            </a:xfrm>
            <a:prstGeom prst="rect">
              <a:avLst/>
            </a:prstGeom>
            <a:solidFill>
              <a:schemeClr val="accent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1" name="Rectangle 35"/>
            <p:cNvSpPr>
              <a:spLocks noChangeArrowheads="1"/>
            </p:cNvSpPr>
            <p:nvPr/>
          </p:nvSpPr>
          <p:spPr bwMode="auto">
            <a:xfrm>
              <a:off x="3129900" y="3715431"/>
              <a:ext cx="168521" cy="86356"/>
            </a:xfrm>
            <a:prstGeom prst="rect">
              <a:avLst/>
            </a:prstGeom>
            <a:solidFill>
              <a:schemeClr val="accent6"/>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4" name="Rectangle 38"/>
            <p:cNvSpPr>
              <a:spLocks noChangeArrowheads="1"/>
            </p:cNvSpPr>
            <p:nvPr/>
          </p:nvSpPr>
          <p:spPr bwMode="auto">
            <a:xfrm>
              <a:off x="2650843" y="3761874"/>
              <a:ext cx="170000" cy="86356"/>
            </a:xfrm>
            <a:prstGeom prst="rect">
              <a:avLst/>
            </a:prstGeom>
            <a:solidFill>
              <a:srgbClr val="FF8C00"/>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5" name="Rectangle 39"/>
            <p:cNvSpPr>
              <a:spLocks noChangeArrowheads="1"/>
            </p:cNvSpPr>
            <p:nvPr/>
          </p:nvSpPr>
          <p:spPr bwMode="auto">
            <a:xfrm>
              <a:off x="2650843" y="3894673"/>
              <a:ext cx="170000" cy="81276"/>
            </a:xfrm>
            <a:prstGeom prst="rect">
              <a:avLst/>
            </a:prstGeom>
            <a:solidFill>
              <a:srgbClr val="00B29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6" name="Rectangle 40"/>
            <p:cNvSpPr>
              <a:spLocks noChangeArrowheads="1"/>
            </p:cNvSpPr>
            <p:nvPr/>
          </p:nvSpPr>
          <p:spPr bwMode="auto">
            <a:xfrm>
              <a:off x="2650843" y="4022392"/>
              <a:ext cx="170000" cy="88896"/>
            </a:xfrm>
            <a:prstGeom prst="rect">
              <a:avLst/>
            </a:prstGeom>
            <a:solidFill>
              <a:srgbClr val="FF8C00"/>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8" name="Rectangle 42"/>
            <p:cNvSpPr>
              <a:spLocks noChangeArrowheads="1"/>
            </p:cNvSpPr>
            <p:nvPr/>
          </p:nvSpPr>
          <p:spPr bwMode="auto">
            <a:xfrm>
              <a:off x="2650843" y="4157730"/>
              <a:ext cx="170000" cy="81276"/>
            </a:xfrm>
            <a:prstGeom prst="rect">
              <a:avLst/>
            </a:prstGeom>
            <a:solidFill>
              <a:schemeClr val="accent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cxnSp>
          <p:nvCxnSpPr>
            <p:cNvPr id="3" name="Elbow Connector 2"/>
            <p:cNvCxnSpPr>
              <a:stCxn id="166" idx="3"/>
              <a:endCxn id="171" idx="1"/>
            </p:cNvCxnSpPr>
            <p:nvPr/>
          </p:nvCxnSpPr>
          <p:spPr>
            <a:xfrm>
              <a:off x="2817563" y="3281476"/>
              <a:ext cx="312337" cy="477133"/>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167" idx="3"/>
              <a:endCxn id="171" idx="1"/>
            </p:cNvCxnSpPr>
            <p:nvPr/>
          </p:nvCxnSpPr>
          <p:spPr>
            <a:xfrm>
              <a:off x="2817563" y="3411735"/>
              <a:ext cx="312337" cy="346874"/>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17563" y="3543264"/>
              <a:ext cx="312337" cy="215345"/>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a:off x="2817563" y="3674793"/>
              <a:ext cx="312337" cy="83816"/>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20843" y="3758609"/>
              <a:ext cx="309057" cy="46443"/>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Elbow Connector 262"/>
            <p:cNvCxnSpPr>
              <a:stCxn id="175" idx="3"/>
              <a:endCxn id="171" idx="1"/>
            </p:cNvCxnSpPr>
            <p:nvPr/>
          </p:nvCxnSpPr>
          <p:spPr>
            <a:xfrm flipV="1">
              <a:off x="2820843" y="3758609"/>
              <a:ext cx="309057" cy="176702"/>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Elbow Connector 263"/>
            <p:cNvCxnSpPr>
              <a:stCxn id="176" idx="3"/>
              <a:endCxn id="171" idx="1"/>
            </p:cNvCxnSpPr>
            <p:nvPr/>
          </p:nvCxnSpPr>
          <p:spPr>
            <a:xfrm flipV="1">
              <a:off x="2820843" y="3758609"/>
              <a:ext cx="309057" cy="30823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Elbow Connector 264"/>
            <p:cNvCxnSpPr>
              <a:stCxn id="178" idx="3"/>
              <a:endCxn id="171" idx="1"/>
            </p:cNvCxnSpPr>
            <p:nvPr/>
          </p:nvCxnSpPr>
          <p:spPr>
            <a:xfrm flipV="1">
              <a:off x="2820843" y="3758609"/>
              <a:ext cx="309057" cy="439759"/>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1" name="4  Batch Analytics &amp; Visualizations"/>
          <p:cNvGrpSpPr/>
          <p:nvPr/>
        </p:nvGrpSpPr>
        <p:grpSpPr>
          <a:xfrm>
            <a:off x="5450532" y="2008456"/>
            <a:ext cx="3671587" cy="1204128"/>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Batch Analytics &amp; Visualizations</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Azure Data Factory</a:t>
              </a:r>
            </a:p>
          </p:txBody>
        </p:sp>
        <p:sp>
          <p:nvSpPr>
            <p:cNvPr id="170" name="Donut 15"/>
            <p:cNvSpPr/>
            <p:nvPr/>
          </p:nvSpPr>
          <p:spPr bwMode="auto">
            <a:xfrm>
              <a:off x="8211129" y="2347651"/>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pPr>
              <a:endParaRPr lang="en-US" sz="1599"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50346" y="2347608"/>
              <a:ext cx="227584" cy="228730"/>
            </a:xfrm>
            <a:prstGeom prst="rect">
              <a:avLst/>
            </a:prstGeom>
          </p:spPr>
        </p:pic>
        <p:sp>
          <p:nvSpPr>
            <p:cNvPr id="177" name="Freeform 8"/>
            <p:cNvSpPr>
              <a:spLocks noChangeAspect="1" noEditPoints="1"/>
            </p:cNvSpPr>
            <p:nvPr/>
          </p:nvSpPr>
          <p:spPr bwMode="black">
            <a:xfrm>
              <a:off x="8067136" y="2090390"/>
              <a:ext cx="914717" cy="110505"/>
            </a:xfrm>
            <a:custGeom>
              <a:avLst/>
              <a:gdLst>
                <a:gd name="T0" fmla="*/ 184 w 1840"/>
                <a:gd name="T1" fmla="*/ 42 h 220"/>
                <a:gd name="T2" fmla="*/ 97 w 1840"/>
                <a:gd name="T3" fmla="*/ 216 h 220"/>
                <a:gd name="T4" fmla="*/ 23 w 1840"/>
                <a:gd name="T5" fmla="*/ 81 h 220"/>
                <a:gd name="T6" fmla="*/ 31 w 1840"/>
                <a:gd name="T7" fmla="*/ 15 h 220"/>
                <a:gd name="T8" fmla="*/ 113 w 1840"/>
                <a:gd name="T9" fmla="*/ 155 h 220"/>
                <a:gd name="T10" fmla="*/ 275 w 1840"/>
                <a:gd name="T11" fmla="*/ 21 h 220"/>
                <a:gd name="T12" fmla="*/ 244 w 1840"/>
                <a:gd name="T13" fmla="*/ 21 h 220"/>
                <a:gd name="T14" fmla="*/ 275 w 1840"/>
                <a:gd name="T15" fmla="*/ 21 h 220"/>
                <a:gd name="T16" fmla="*/ 271 w 1840"/>
                <a:gd name="T17" fmla="*/ 72 h 220"/>
                <a:gd name="T18" fmla="*/ 332 w 1840"/>
                <a:gd name="T19" fmla="*/ 211 h 220"/>
                <a:gd name="T20" fmla="*/ 373 w 1840"/>
                <a:gd name="T21" fmla="*/ 69 h 220"/>
                <a:gd name="T22" fmla="*/ 336 w 1840"/>
                <a:gd name="T23" fmla="*/ 104 h 220"/>
                <a:gd name="T24" fmla="*/ 407 w 1840"/>
                <a:gd name="T25" fmla="*/ 188 h 220"/>
                <a:gd name="T26" fmla="*/ 466 w 1840"/>
                <a:gd name="T27" fmla="*/ 105 h 220"/>
                <a:gd name="T28" fmla="*/ 434 w 1840"/>
                <a:gd name="T29" fmla="*/ 72 h 220"/>
                <a:gd name="T30" fmla="*/ 472 w 1840"/>
                <a:gd name="T31" fmla="*/ 78 h 220"/>
                <a:gd name="T32" fmla="*/ 653 w 1840"/>
                <a:gd name="T33" fmla="*/ 144 h 220"/>
                <a:gd name="T34" fmla="*/ 511 w 1840"/>
                <a:gd name="T35" fmla="*/ 146 h 220"/>
                <a:gd name="T36" fmla="*/ 653 w 1840"/>
                <a:gd name="T37" fmla="*/ 144 h 220"/>
                <a:gd name="T38" fmla="*/ 548 w 1840"/>
                <a:gd name="T39" fmla="*/ 103 h 220"/>
                <a:gd name="T40" fmla="*/ 618 w 1840"/>
                <a:gd name="T41" fmla="*/ 186 h 220"/>
                <a:gd name="T42" fmla="*/ 707 w 1840"/>
                <a:gd name="T43" fmla="*/ 220 h 220"/>
                <a:gd name="T44" fmla="*/ 736 w 1840"/>
                <a:gd name="T45" fmla="*/ 180 h 220"/>
                <a:gd name="T46" fmla="*/ 671 w 1840"/>
                <a:gd name="T47" fmla="*/ 111 h 220"/>
                <a:gd name="T48" fmla="*/ 753 w 1840"/>
                <a:gd name="T49" fmla="*/ 99 h 220"/>
                <a:gd name="T50" fmla="*/ 700 w 1840"/>
                <a:gd name="T51" fmla="*/ 123 h 220"/>
                <a:gd name="T52" fmla="*/ 916 w 1840"/>
                <a:gd name="T53" fmla="*/ 144 h 220"/>
                <a:gd name="T54" fmla="*/ 775 w 1840"/>
                <a:gd name="T55" fmla="*/ 146 h 220"/>
                <a:gd name="T56" fmla="*/ 916 w 1840"/>
                <a:gd name="T57" fmla="*/ 144 h 220"/>
                <a:gd name="T58" fmla="*/ 811 w 1840"/>
                <a:gd name="T59" fmla="*/ 103 h 220"/>
                <a:gd name="T60" fmla="*/ 881 w 1840"/>
                <a:gd name="T61" fmla="*/ 186 h 220"/>
                <a:gd name="T62" fmla="*/ 971 w 1840"/>
                <a:gd name="T63" fmla="*/ 50 h 220"/>
                <a:gd name="T64" fmla="*/ 971 w 1840"/>
                <a:gd name="T65" fmla="*/ 92 h 220"/>
                <a:gd name="T66" fmla="*/ 923 w 1840"/>
                <a:gd name="T67" fmla="*/ 92 h 220"/>
                <a:gd name="T68" fmla="*/ 961 w 1840"/>
                <a:gd name="T69" fmla="*/ 14 h 220"/>
                <a:gd name="T70" fmla="*/ 1088 w 1840"/>
                <a:gd name="T71" fmla="*/ 215 h 220"/>
                <a:gd name="T72" fmla="*/ 1004 w 1840"/>
                <a:gd name="T73" fmla="*/ 92 h 220"/>
                <a:gd name="T74" fmla="*/ 1052 w 1840"/>
                <a:gd name="T75" fmla="*/ 30 h 220"/>
                <a:gd name="T76" fmla="*/ 1052 w 1840"/>
                <a:gd name="T77" fmla="*/ 92 h 220"/>
                <a:gd name="T78" fmla="*/ 1088 w 1840"/>
                <a:gd name="T79" fmla="*/ 195 h 220"/>
                <a:gd name="T80" fmla="*/ 1282 w 1840"/>
                <a:gd name="T81" fmla="*/ 160 h 220"/>
                <a:gd name="T82" fmla="*/ 1228 w 1840"/>
                <a:gd name="T83" fmla="*/ 15 h 220"/>
                <a:gd name="T84" fmla="*/ 1243 w 1840"/>
                <a:gd name="T85" fmla="*/ 53 h 220"/>
                <a:gd name="T86" fmla="*/ 1205 w 1840"/>
                <a:gd name="T87" fmla="*/ 139 h 220"/>
                <a:gd name="T88" fmla="*/ 1458 w 1840"/>
                <a:gd name="T89" fmla="*/ 197 h 220"/>
                <a:gd name="T90" fmla="*/ 1425 w 1840"/>
                <a:gd name="T91" fmla="*/ 92 h 220"/>
                <a:gd name="T92" fmla="*/ 1459 w 1840"/>
                <a:gd name="T93" fmla="*/ 79 h 220"/>
                <a:gd name="T94" fmla="*/ 1574 w 1840"/>
                <a:gd name="T95" fmla="*/ 194 h 220"/>
                <a:gd name="T96" fmla="*/ 1501 w 1840"/>
                <a:gd name="T97" fmla="*/ 72 h 220"/>
                <a:gd name="T98" fmla="*/ 1574 w 1840"/>
                <a:gd name="T99" fmla="*/ 155 h 220"/>
                <a:gd name="T100" fmla="*/ 1711 w 1840"/>
                <a:gd name="T101" fmla="*/ 96 h 220"/>
                <a:gd name="T102" fmla="*/ 1659 w 1840"/>
                <a:gd name="T103" fmla="*/ 216 h 220"/>
                <a:gd name="T104" fmla="*/ 1659 w 1840"/>
                <a:gd name="T105" fmla="*/ 102 h 220"/>
                <a:gd name="T106" fmla="*/ 1711 w 1840"/>
                <a:gd name="T107" fmla="*/ 72 h 220"/>
                <a:gd name="T108" fmla="*/ 1751 w 1840"/>
                <a:gd name="T109" fmla="*/ 187 h 220"/>
                <a:gd name="T110" fmla="*/ 1779 w 1840"/>
                <a:gd name="T111" fmla="*/ 220 h 220"/>
                <a:gd name="T112" fmla="*/ 1747 w 1840"/>
                <a:gd name="T113" fmla="*/ 79 h 220"/>
                <a:gd name="T114" fmla="*/ 1840 w 1840"/>
                <a:gd name="T115" fmla="*/ 150 h 220"/>
                <a:gd name="T116" fmla="*/ 1753 w 1840"/>
                <a:gd name="T117"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20">
                  <a:moveTo>
                    <a:pt x="206" y="216"/>
                  </a:moveTo>
                  <a:cubicBezTo>
                    <a:pt x="182" y="216"/>
                    <a:pt x="182" y="216"/>
                    <a:pt x="182" y="216"/>
                  </a:cubicBezTo>
                  <a:cubicBezTo>
                    <a:pt x="182" y="81"/>
                    <a:pt x="182" y="81"/>
                    <a:pt x="182" y="81"/>
                  </a:cubicBezTo>
                  <a:cubicBezTo>
                    <a:pt x="182" y="70"/>
                    <a:pt x="183" y="57"/>
                    <a:pt x="184" y="42"/>
                  </a:cubicBezTo>
                  <a:cubicBezTo>
                    <a:pt x="183" y="42"/>
                    <a:pt x="183" y="42"/>
                    <a:pt x="183" y="42"/>
                  </a:cubicBezTo>
                  <a:cubicBezTo>
                    <a:pt x="181" y="51"/>
                    <a:pt x="179" y="57"/>
                    <a:pt x="177" y="61"/>
                  </a:cubicBezTo>
                  <a:cubicBezTo>
                    <a:pt x="108" y="216"/>
                    <a:pt x="108" y="216"/>
                    <a:pt x="108" y="216"/>
                  </a:cubicBezTo>
                  <a:cubicBezTo>
                    <a:pt x="97" y="216"/>
                    <a:pt x="97" y="216"/>
                    <a:pt x="97" y="216"/>
                  </a:cubicBezTo>
                  <a:cubicBezTo>
                    <a:pt x="28" y="63"/>
                    <a:pt x="28" y="63"/>
                    <a:pt x="28" y="63"/>
                  </a:cubicBezTo>
                  <a:cubicBezTo>
                    <a:pt x="26" y="58"/>
                    <a:pt x="24" y="51"/>
                    <a:pt x="22" y="42"/>
                  </a:cubicBezTo>
                  <a:cubicBezTo>
                    <a:pt x="21" y="42"/>
                    <a:pt x="21" y="42"/>
                    <a:pt x="21" y="42"/>
                  </a:cubicBezTo>
                  <a:cubicBezTo>
                    <a:pt x="22" y="50"/>
                    <a:pt x="23" y="63"/>
                    <a:pt x="23" y="81"/>
                  </a:cubicBezTo>
                  <a:cubicBezTo>
                    <a:pt x="23" y="216"/>
                    <a:pt x="23" y="216"/>
                    <a:pt x="23" y="216"/>
                  </a:cubicBezTo>
                  <a:cubicBezTo>
                    <a:pt x="0" y="216"/>
                    <a:pt x="0" y="216"/>
                    <a:pt x="0" y="216"/>
                  </a:cubicBezTo>
                  <a:cubicBezTo>
                    <a:pt x="0" y="15"/>
                    <a:pt x="0" y="15"/>
                    <a:pt x="0" y="15"/>
                  </a:cubicBezTo>
                  <a:cubicBezTo>
                    <a:pt x="31" y="15"/>
                    <a:pt x="31" y="15"/>
                    <a:pt x="31" y="15"/>
                  </a:cubicBezTo>
                  <a:cubicBezTo>
                    <a:pt x="93" y="155"/>
                    <a:pt x="93" y="155"/>
                    <a:pt x="93" y="155"/>
                  </a:cubicBezTo>
                  <a:cubicBezTo>
                    <a:pt x="98" y="166"/>
                    <a:pt x="101" y="174"/>
                    <a:pt x="102" y="180"/>
                  </a:cubicBezTo>
                  <a:cubicBezTo>
                    <a:pt x="103" y="180"/>
                    <a:pt x="103" y="180"/>
                    <a:pt x="103" y="180"/>
                  </a:cubicBezTo>
                  <a:cubicBezTo>
                    <a:pt x="108" y="167"/>
                    <a:pt x="111" y="158"/>
                    <a:pt x="113" y="155"/>
                  </a:cubicBezTo>
                  <a:cubicBezTo>
                    <a:pt x="176" y="15"/>
                    <a:pt x="176" y="15"/>
                    <a:pt x="176" y="15"/>
                  </a:cubicBezTo>
                  <a:cubicBezTo>
                    <a:pt x="206" y="15"/>
                    <a:pt x="206" y="15"/>
                    <a:pt x="206" y="15"/>
                  </a:cubicBezTo>
                  <a:lnTo>
                    <a:pt x="206" y="216"/>
                  </a:lnTo>
                  <a:close/>
                  <a:moveTo>
                    <a:pt x="275" y="21"/>
                  </a:moveTo>
                  <a:cubicBezTo>
                    <a:pt x="275" y="25"/>
                    <a:pt x="273" y="29"/>
                    <a:pt x="270" y="32"/>
                  </a:cubicBezTo>
                  <a:cubicBezTo>
                    <a:pt x="267" y="34"/>
                    <a:pt x="263" y="36"/>
                    <a:pt x="259" y="36"/>
                  </a:cubicBezTo>
                  <a:cubicBezTo>
                    <a:pt x="255" y="36"/>
                    <a:pt x="252" y="34"/>
                    <a:pt x="249" y="32"/>
                  </a:cubicBezTo>
                  <a:cubicBezTo>
                    <a:pt x="246" y="29"/>
                    <a:pt x="244" y="25"/>
                    <a:pt x="244" y="21"/>
                  </a:cubicBezTo>
                  <a:cubicBezTo>
                    <a:pt x="244" y="17"/>
                    <a:pt x="246" y="13"/>
                    <a:pt x="249" y="10"/>
                  </a:cubicBezTo>
                  <a:cubicBezTo>
                    <a:pt x="251" y="7"/>
                    <a:pt x="255" y="6"/>
                    <a:pt x="259" y="6"/>
                  </a:cubicBezTo>
                  <a:cubicBezTo>
                    <a:pt x="264" y="6"/>
                    <a:pt x="267" y="7"/>
                    <a:pt x="270" y="10"/>
                  </a:cubicBezTo>
                  <a:cubicBezTo>
                    <a:pt x="273" y="13"/>
                    <a:pt x="275" y="17"/>
                    <a:pt x="275" y="21"/>
                  </a:cubicBezTo>
                  <a:close/>
                  <a:moveTo>
                    <a:pt x="271" y="216"/>
                  </a:moveTo>
                  <a:cubicBezTo>
                    <a:pt x="248" y="216"/>
                    <a:pt x="248" y="216"/>
                    <a:pt x="248" y="216"/>
                  </a:cubicBezTo>
                  <a:cubicBezTo>
                    <a:pt x="248" y="72"/>
                    <a:pt x="248" y="72"/>
                    <a:pt x="248" y="72"/>
                  </a:cubicBezTo>
                  <a:cubicBezTo>
                    <a:pt x="271" y="72"/>
                    <a:pt x="271" y="72"/>
                    <a:pt x="271" y="72"/>
                  </a:cubicBezTo>
                  <a:lnTo>
                    <a:pt x="271" y="216"/>
                  </a:lnTo>
                  <a:close/>
                  <a:moveTo>
                    <a:pt x="407" y="210"/>
                  </a:moveTo>
                  <a:cubicBezTo>
                    <a:pt x="395" y="216"/>
                    <a:pt x="382" y="220"/>
                    <a:pt x="367" y="220"/>
                  </a:cubicBezTo>
                  <a:cubicBezTo>
                    <a:pt x="354" y="220"/>
                    <a:pt x="342" y="217"/>
                    <a:pt x="332" y="211"/>
                  </a:cubicBezTo>
                  <a:cubicBezTo>
                    <a:pt x="321" y="205"/>
                    <a:pt x="313" y="196"/>
                    <a:pt x="307" y="185"/>
                  </a:cubicBezTo>
                  <a:cubicBezTo>
                    <a:pt x="301" y="174"/>
                    <a:pt x="299" y="162"/>
                    <a:pt x="299" y="148"/>
                  </a:cubicBezTo>
                  <a:cubicBezTo>
                    <a:pt x="299" y="124"/>
                    <a:pt x="305" y="105"/>
                    <a:pt x="319" y="90"/>
                  </a:cubicBezTo>
                  <a:cubicBezTo>
                    <a:pt x="333" y="76"/>
                    <a:pt x="351" y="69"/>
                    <a:pt x="373" y="69"/>
                  </a:cubicBezTo>
                  <a:cubicBezTo>
                    <a:pt x="386" y="69"/>
                    <a:pt x="397" y="71"/>
                    <a:pt x="407" y="76"/>
                  </a:cubicBezTo>
                  <a:cubicBezTo>
                    <a:pt x="407" y="100"/>
                    <a:pt x="407" y="100"/>
                    <a:pt x="407" y="100"/>
                  </a:cubicBezTo>
                  <a:cubicBezTo>
                    <a:pt x="396" y="92"/>
                    <a:pt x="385" y="89"/>
                    <a:pt x="373" y="89"/>
                  </a:cubicBezTo>
                  <a:cubicBezTo>
                    <a:pt x="358" y="89"/>
                    <a:pt x="345" y="94"/>
                    <a:pt x="336" y="104"/>
                  </a:cubicBezTo>
                  <a:cubicBezTo>
                    <a:pt x="327" y="115"/>
                    <a:pt x="322" y="129"/>
                    <a:pt x="322" y="146"/>
                  </a:cubicBezTo>
                  <a:cubicBezTo>
                    <a:pt x="322" y="163"/>
                    <a:pt x="327" y="176"/>
                    <a:pt x="335" y="186"/>
                  </a:cubicBezTo>
                  <a:cubicBezTo>
                    <a:pt x="344" y="195"/>
                    <a:pt x="356" y="200"/>
                    <a:pt x="371" y="200"/>
                  </a:cubicBezTo>
                  <a:cubicBezTo>
                    <a:pt x="384" y="200"/>
                    <a:pt x="395" y="196"/>
                    <a:pt x="407" y="188"/>
                  </a:cubicBezTo>
                  <a:lnTo>
                    <a:pt x="407" y="210"/>
                  </a:lnTo>
                  <a:close/>
                  <a:moveTo>
                    <a:pt x="509" y="96"/>
                  </a:moveTo>
                  <a:cubicBezTo>
                    <a:pt x="505" y="93"/>
                    <a:pt x="499" y="91"/>
                    <a:pt x="491" y="91"/>
                  </a:cubicBezTo>
                  <a:cubicBezTo>
                    <a:pt x="481" y="91"/>
                    <a:pt x="473" y="96"/>
                    <a:pt x="466" y="105"/>
                  </a:cubicBezTo>
                  <a:cubicBezTo>
                    <a:pt x="460" y="115"/>
                    <a:pt x="457" y="128"/>
                    <a:pt x="457" y="143"/>
                  </a:cubicBezTo>
                  <a:cubicBezTo>
                    <a:pt x="457" y="216"/>
                    <a:pt x="457" y="216"/>
                    <a:pt x="457" y="216"/>
                  </a:cubicBezTo>
                  <a:cubicBezTo>
                    <a:pt x="434" y="216"/>
                    <a:pt x="434" y="216"/>
                    <a:pt x="434" y="216"/>
                  </a:cubicBezTo>
                  <a:cubicBezTo>
                    <a:pt x="434" y="72"/>
                    <a:pt x="434" y="72"/>
                    <a:pt x="434" y="72"/>
                  </a:cubicBezTo>
                  <a:cubicBezTo>
                    <a:pt x="457" y="72"/>
                    <a:pt x="457" y="72"/>
                    <a:pt x="457" y="72"/>
                  </a:cubicBezTo>
                  <a:cubicBezTo>
                    <a:pt x="457" y="102"/>
                    <a:pt x="457" y="102"/>
                    <a:pt x="457" y="102"/>
                  </a:cubicBezTo>
                  <a:cubicBezTo>
                    <a:pt x="457" y="102"/>
                    <a:pt x="457" y="102"/>
                    <a:pt x="457" y="102"/>
                  </a:cubicBezTo>
                  <a:cubicBezTo>
                    <a:pt x="460" y="92"/>
                    <a:pt x="465" y="84"/>
                    <a:pt x="472" y="78"/>
                  </a:cubicBezTo>
                  <a:cubicBezTo>
                    <a:pt x="479" y="73"/>
                    <a:pt x="486" y="70"/>
                    <a:pt x="495" y="70"/>
                  </a:cubicBezTo>
                  <a:cubicBezTo>
                    <a:pt x="501" y="70"/>
                    <a:pt x="506" y="70"/>
                    <a:pt x="509" y="72"/>
                  </a:cubicBezTo>
                  <a:lnTo>
                    <a:pt x="509" y="96"/>
                  </a:lnTo>
                  <a:close/>
                  <a:moveTo>
                    <a:pt x="653" y="144"/>
                  </a:moveTo>
                  <a:cubicBezTo>
                    <a:pt x="653" y="167"/>
                    <a:pt x="647" y="185"/>
                    <a:pt x="634" y="199"/>
                  </a:cubicBezTo>
                  <a:cubicBezTo>
                    <a:pt x="621" y="213"/>
                    <a:pt x="603" y="220"/>
                    <a:pt x="581" y="220"/>
                  </a:cubicBezTo>
                  <a:cubicBezTo>
                    <a:pt x="560" y="220"/>
                    <a:pt x="543" y="213"/>
                    <a:pt x="530" y="200"/>
                  </a:cubicBezTo>
                  <a:cubicBezTo>
                    <a:pt x="518" y="186"/>
                    <a:pt x="511" y="168"/>
                    <a:pt x="511" y="146"/>
                  </a:cubicBezTo>
                  <a:cubicBezTo>
                    <a:pt x="511" y="122"/>
                    <a:pt x="518" y="103"/>
                    <a:pt x="531" y="90"/>
                  </a:cubicBezTo>
                  <a:cubicBezTo>
                    <a:pt x="544" y="76"/>
                    <a:pt x="562" y="69"/>
                    <a:pt x="585" y="69"/>
                  </a:cubicBezTo>
                  <a:cubicBezTo>
                    <a:pt x="606" y="69"/>
                    <a:pt x="623" y="76"/>
                    <a:pt x="635" y="89"/>
                  </a:cubicBezTo>
                  <a:cubicBezTo>
                    <a:pt x="647" y="102"/>
                    <a:pt x="653" y="121"/>
                    <a:pt x="653" y="144"/>
                  </a:cubicBezTo>
                  <a:close/>
                  <a:moveTo>
                    <a:pt x="629" y="145"/>
                  </a:moveTo>
                  <a:cubicBezTo>
                    <a:pt x="629" y="127"/>
                    <a:pt x="625" y="113"/>
                    <a:pt x="617" y="103"/>
                  </a:cubicBezTo>
                  <a:cubicBezTo>
                    <a:pt x="609" y="93"/>
                    <a:pt x="598" y="89"/>
                    <a:pt x="583" y="89"/>
                  </a:cubicBezTo>
                  <a:cubicBezTo>
                    <a:pt x="568" y="89"/>
                    <a:pt x="557" y="93"/>
                    <a:pt x="548" y="103"/>
                  </a:cubicBezTo>
                  <a:cubicBezTo>
                    <a:pt x="539" y="113"/>
                    <a:pt x="535" y="127"/>
                    <a:pt x="535" y="145"/>
                  </a:cubicBezTo>
                  <a:cubicBezTo>
                    <a:pt x="535" y="162"/>
                    <a:pt x="539" y="176"/>
                    <a:pt x="548" y="186"/>
                  </a:cubicBezTo>
                  <a:cubicBezTo>
                    <a:pt x="557" y="195"/>
                    <a:pt x="568" y="200"/>
                    <a:pt x="583" y="200"/>
                  </a:cubicBezTo>
                  <a:cubicBezTo>
                    <a:pt x="598" y="200"/>
                    <a:pt x="610" y="195"/>
                    <a:pt x="618" y="186"/>
                  </a:cubicBezTo>
                  <a:cubicBezTo>
                    <a:pt x="625" y="176"/>
                    <a:pt x="629" y="163"/>
                    <a:pt x="629" y="145"/>
                  </a:cubicBezTo>
                  <a:close/>
                  <a:moveTo>
                    <a:pt x="760" y="178"/>
                  </a:moveTo>
                  <a:cubicBezTo>
                    <a:pt x="760" y="190"/>
                    <a:pt x="755" y="200"/>
                    <a:pt x="745" y="208"/>
                  </a:cubicBezTo>
                  <a:cubicBezTo>
                    <a:pt x="736" y="216"/>
                    <a:pt x="723" y="220"/>
                    <a:pt x="707" y="220"/>
                  </a:cubicBezTo>
                  <a:cubicBezTo>
                    <a:pt x="693" y="220"/>
                    <a:pt x="681" y="217"/>
                    <a:pt x="671" y="211"/>
                  </a:cubicBezTo>
                  <a:cubicBezTo>
                    <a:pt x="671" y="186"/>
                    <a:pt x="671" y="186"/>
                    <a:pt x="671" y="186"/>
                  </a:cubicBezTo>
                  <a:cubicBezTo>
                    <a:pt x="683" y="196"/>
                    <a:pt x="695" y="200"/>
                    <a:pt x="709" y="200"/>
                  </a:cubicBezTo>
                  <a:cubicBezTo>
                    <a:pt x="727" y="200"/>
                    <a:pt x="736" y="193"/>
                    <a:pt x="736" y="180"/>
                  </a:cubicBezTo>
                  <a:cubicBezTo>
                    <a:pt x="736" y="175"/>
                    <a:pt x="734" y="170"/>
                    <a:pt x="731" y="167"/>
                  </a:cubicBezTo>
                  <a:cubicBezTo>
                    <a:pt x="727" y="163"/>
                    <a:pt x="719" y="159"/>
                    <a:pt x="706" y="153"/>
                  </a:cubicBezTo>
                  <a:cubicBezTo>
                    <a:pt x="694" y="148"/>
                    <a:pt x="685" y="142"/>
                    <a:pt x="679" y="135"/>
                  </a:cubicBezTo>
                  <a:cubicBezTo>
                    <a:pt x="674" y="129"/>
                    <a:pt x="671" y="121"/>
                    <a:pt x="671" y="111"/>
                  </a:cubicBezTo>
                  <a:cubicBezTo>
                    <a:pt x="671" y="99"/>
                    <a:pt x="676" y="89"/>
                    <a:pt x="686" y="81"/>
                  </a:cubicBezTo>
                  <a:cubicBezTo>
                    <a:pt x="695" y="73"/>
                    <a:pt x="708" y="69"/>
                    <a:pt x="722" y="69"/>
                  </a:cubicBezTo>
                  <a:cubicBezTo>
                    <a:pt x="734" y="69"/>
                    <a:pt x="744" y="71"/>
                    <a:pt x="753" y="76"/>
                  </a:cubicBezTo>
                  <a:cubicBezTo>
                    <a:pt x="753" y="99"/>
                    <a:pt x="753" y="99"/>
                    <a:pt x="753" y="99"/>
                  </a:cubicBezTo>
                  <a:cubicBezTo>
                    <a:pt x="744" y="92"/>
                    <a:pt x="733" y="89"/>
                    <a:pt x="720" y="89"/>
                  </a:cubicBezTo>
                  <a:cubicBezTo>
                    <a:pt x="713" y="89"/>
                    <a:pt x="707" y="90"/>
                    <a:pt x="702" y="94"/>
                  </a:cubicBezTo>
                  <a:cubicBezTo>
                    <a:pt x="697" y="98"/>
                    <a:pt x="695" y="103"/>
                    <a:pt x="695" y="109"/>
                  </a:cubicBezTo>
                  <a:cubicBezTo>
                    <a:pt x="695" y="115"/>
                    <a:pt x="697" y="120"/>
                    <a:pt x="700" y="123"/>
                  </a:cubicBezTo>
                  <a:cubicBezTo>
                    <a:pt x="704" y="127"/>
                    <a:pt x="711" y="131"/>
                    <a:pt x="723" y="135"/>
                  </a:cubicBezTo>
                  <a:cubicBezTo>
                    <a:pt x="736" y="141"/>
                    <a:pt x="746" y="147"/>
                    <a:pt x="751" y="154"/>
                  </a:cubicBezTo>
                  <a:cubicBezTo>
                    <a:pt x="757" y="160"/>
                    <a:pt x="760" y="168"/>
                    <a:pt x="760" y="178"/>
                  </a:cubicBezTo>
                  <a:close/>
                  <a:moveTo>
                    <a:pt x="916" y="144"/>
                  </a:moveTo>
                  <a:cubicBezTo>
                    <a:pt x="916" y="167"/>
                    <a:pt x="910" y="185"/>
                    <a:pt x="897" y="199"/>
                  </a:cubicBezTo>
                  <a:cubicBezTo>
                    <a:pt x="884" y="213"/>
                    <a:pt x="867" y="220"/>
                    <a:pt x="845" y="220"/>
                  </a:cubicBezTo>
                  <a:cubicBezTo>
                    <a:pt x="823" y="220"/>
                    <a:pt x="806" y="213"/>
                    <a:pt x="794" y="200"/>
                  </a:cubicBezTo>
                  <a:cubicBezTo>
                    <a:pt x="781" y="186"/>
                    <a:pt x="775" y="168"/>
                    <a:pt x="775" y="146"/>
                  </a:cubicBezTo>
                  <a:cubicBezTo>
                    <a:pt x="775" y="122"/>
                    <a:pt x="781" y="103"/>
                    <a:pt x="794" y="90"/>
                  </a:cubicBezTo>
                  <a:cubicBezTo>
                    <a:pt x="807" y="76"/>
                    <a:pt x="825" y="69"/>
                    <a:pt x="848" y="69"/>
                  </a:cubicBezTo>
                  <a:cubicBezTo>
                    <a:pt x="869" y="69"/>
                    <a:pt x="886" y="76"/>
                    <a:pt x="898" y="89"/>
                  </a:cubicBezTo>
                  <a:cubicBezTo>
                    <a:pt x="910" y="102"/>
                    <a:pt x="916" y="121"/>
                    <a:pt x="916" y="144"/>
                  </a:cubicBezTo>
                  <a:close/>
                  <a:moveTo>
                    <a:pt x="893" y="145"/>
                  </a:moveTo>
                  <a:cubicBezTo>
                    <a:pt x="893" y="127"/>
                    <a:pt x="889" y="113"/>
                    <a:pt x="881" y="103"/>
                  </a:cubicBezTo>
                  <a:cubicBezTo>
                    <a:pt x="873" y="93"/>
                    <a:pt x="861" y="89"/>
                    <a:pt x="846" y="89"/>
                  </a:cubicBezTo>
                  <a:cubicBezTo>
                    <a:pt x="832" y="89"/>
                    <a:pt x="820" y="93"/>
                    <a:pt x="811" y="103"/>
                  </a:cubicBezTo>
                  <a:cubicBezTo>
                    <a:pt x="803" y="113"/>
                    <a:pt x="798" y="127"/>
                    <a:pt x="798" y="145"/>
                  </a:cubicBezTo>
                  <a:cubicBezTo>
                    <a:pt x="798" y="162"/>
                    <a:pt x="803" y="176"/>
                    <a:pt x="811" y="186"/>
                  </a:cubicBezTo>
                  <a:cubicBezTo>
                    <a:pt x="820" y="195"/>
                    <a:pt x="832" y="200"/>
                    <a:pt x="846" y="200"/>
                  </a:cubicBezTo>
                  <a:cubicBezTo>
                    <a:pt x="861" y="200"/>
                    <a:pt x="873" y="195"/>
                    <a:pt x="881" y="186"/>
                  </a:cubicBezTo>
                  <a:cubicBezTo>
                    <a:pt x="889" y="176"/>
                    <a:pt x="893" y="163"/>
                    <a:pt x="893" y="145"/>
                  </a:cubicBezTo>
                  <a:close/>
                  <a:moveTo>
                    <a:pt x="1010" y="23"/>
                  </a:moveTo>
                  <a:cubicBezTo>
                    <a:pt x="1006" y="21"/>
                    <a:pt x="1001" y="20"/>
                    <a:pt x="995" y="20"/>
                  </a:cubicBezTo>
                  <a:cubicBezTo>
                    <a:pt x="979" y="20"/>
                    <a:pt x="971" y="30"/>
                    <a:pt x="971" y="50"/>
                  </a:cubicBezTo>
                  <a:cubicBezTo>
                    <a:pt x="971" y="72"/>
                    <a:pt x="971" y="72"/>
                    <a:pt x="971" y="72"/>
                  </a:cubicBezTo>
                  <a:cubicBezTo>
                    <a:pt x="1005" y="72"/>
                    <a:pt x="1005" y="72"/>
                    <a:pt x="1005" y="72"/>
                  </a:cubicBezTo>
                  <a:cubicBezTo>
                    <a:pt x="1005" y="92"/>
                    <a:pt x="1005" y="92"/>
                    <a:pt x="1005" y="92"/>
                  </a:cubicBezTo>
                  <a:cubicBezTo>
                    <a:pt x="971" y="92"/>
                    <a:pt x="971" y="92"/>
                    <a:pt x="971" y="92"/>
                  </a:cubicBezTo>
                  <a:cubicBezTo>
                    <a:pt x="971" y="216"/>
                    <a:pt x="971" y="216"/>
                    <a:pt x="971" y="216"/>
                  </a:cubicBezTo>
                  <a:cubicBezTo>
                    <a:pt x="948" y="216"/>
                    <a:pt x="948" y="216"/>
                    <a:pt x="948" y="216"/>
                  </a:cubicBezTo>
                  <a:cubicBezTo>
                    <a:pt x="948" y="92"/>
                    <a:pt x="948" y="92"/>
                    <a:pt x="948" y="92"/>
                  </a:cubicBezTo>
                  <a:cubicBezTo>
                    <a:pt x="923" y="92"/>
                    <a:pt x="923" y="92"/>
                    <a:pt x="923" y="92"/>
                  </a:cubicBezTo>
                  <a:cubicBezTo>
                    <a:pt x="923" y="72"/>
                    <a:pt x="923" y="72"/>
                    <a:pt x="923" y="72"/>
                  </a:cubicBezTo>
                  <a:cubicBezTo>
                    <a:pt x="948" y="72"/>
                    <a:pt x="948" y="72"/>
                    <a:pt x="948" y="72"/>
                  </a:cubicBezTo>
                  <a:cubicBezTo>
                    <a:pt x="948" y="49"/>
                    <a:pt x="948" y="49"/>
                    <a:pt x="948" y="49"/>
                  </a:cubicBezTo>
                  <a:cubicBezTo>
                    <a:pt x="948" y="34"/>
                    <a:pt x="952" y="23"/>
                    <a:pt x="961" y="14"/>
                  </a:cubicBezTo>
                  <a:cubicBezTo>
                    <a:pt x="969" y="5"/>
                    <a:pt x="980" y="0"/>
                    <a:pt x="994" y="0"/>
                  </a:cubicBezTo>
                  <a:cubicBezTo>
                    <a:pt x="1001" y="0"/>
                    <a:pt x="1006" y="1"/>
                    <a:pt x="1010" y="3"/>
                  </a:cubicBezTo>
                  <a:lnTo>
                    <a:pt x="1010" y="23"/>
                  </a:lnTo>
                  <a:close/>
                  <a:moveTo>
                    <a:pt x="1088" y="215"/>
                  </a:moveTo>
                  <a:cubicBezTo>
                    <a:pt x="1083" y="218"/>
                    <a:pt x="1076" y="220"/>
                    <a:pt x="1067" y="220"/>
                  </a:cubicBezTo>
                  <a:cubicBezTo>
                    <a:pt x="1042" y="220"/>
                    <a:pt x="1029" y="205"/>
                    <a:pt x="1029" y="177"/>
                  </a:cubicBezTo>
                  <a:cubicBezTo>
                    <a:pt x="1029" y="92"/>
                    <a:pt x="1029" y="92"/>
                    <a:pt x="1029" y="92"/>
                  </a:cubicBezTo>
                  <a:cubicBezTo>
                    <a:pt x="1004" y="92"/>
                    <a:pt x="1004" y="92"/>
                    <a:pt x="1004" y="92"/>
                  </a:cubicBezTo>
                  <a:cubicBezTo>
                    <a:pt x="1004" y="72"/>
                    <a:pt x="1004" y="72"/>
                    <a:pt x="1004" y="72"/>
                  </a:cubicBezTo>
                  <a:cubicBezTo>
                    <a:pt x="1029" y="72"/>
                    <a:pt x="1029" y="72"/>
                    <a:pt x="1029" y="72"/>
                  </a:cubicBezTo>
                  <a:cubicBezTo>
                    <a:pt x="1029" y="37"/>
                    <a:pt x="1029" y="37"/>
                    <a:pt x="1029" y="37"/>
                  </a:cubicBezTo>
                  <a:cubicBezTo>
                    <a:pt x="1052" y="30"/>
                    <a:pt x="1052" y="30"/>
                    <a:pt x="1052" y="30"/>
                  </a:cubicBezTo>
                  <a:cubicBezTo>
                    <a:pt x="1052" y="72"/>
                    <a:pt x="1052" y="72"/>
                    <a:pt x="1052" y="72"/>
                  </a:cubicBezTo>
                  <a:cubicBezTo>
                    <a:pt x="1088" y="72"/>
                    <a:pt x="1088" y="72"/>
                    <a:pt x="1088" y="72"/>
                  </a:cubicBezTo>
                  <a:cubicBezTo>
                    <a:pt x="1088" y="92"/>
                    <a:pt x="1088" y="92"/>
                    <a:pt x="1088" y="92"/>
                  </a:cubicBezTo>
                  <a:cubicBezTo>
                    <a:pt x="1052" y="92"/>
                    <a:pt x="1052" y="92"/>
                    <a:pt x="1052" y="92"/>
                  </a:cubicBezTo>
                  <a:cubicBezTo>
                    <a:pt x="1052" y="173"/>
                    <a:pt x="1052" y="173"/>
                    <a:pt x="1052" y="173"/>
                  </a:cubicBezTo>
                  <a:cubicBezTo>
                    <a:pt x="1052" y="183"/>
                    <a:pt x="1054" y="190"/>
                    <a:pt x="1057" y="194"/>
                  </a:cubicBezTo>
                  <a:cubicBezTo>
                    <a:pt x="1060" y="198"/>
                    <a:pt x="1066" y="200"/>
                    <a:pt x="1073" y="200"/>
                  </a:cubicBezTo>
                  <a:cubicBezTo>
                    <a:pt x="1079" y="200"/>
                    <a:pt x="1084" y="198"/>
                    <a:pt x="1088" y="195"/>
                  </a:cubicBezTo>
                  <a:lnTo>
                    <a:pt x="1088" y="215"/>
                  </a:lnTo>
                  <a:close/>
                  <a:moveTo>
                    <a:pt x="1330" y="216"/>
                  </a:moveTo>
                  <a:cubicBezTo>
                    <a:pt x="1304" y="216"/>
                    <a:pt x="1304" y="216"/>
                    <a:pt x="1304" y="216"/>
                  </a:cubicBezTo>
                  <a:cubicBezTo>
                    <a:pt x="1282" y="160"/>
                    <a:pt x="1282" y="160"/>
                    <a:pt x="1282" y="160"/>
                  </a:cubicBezTo>
                  <a:cubicBezTo>
                    <a:pt x="1197" y="160"/>
                    <a:pt x="1197" y="160"/>
                    <a:pt x="1197" y="160"/>
                  </a:cubicBezTo>
                  <a:cubicBezTo>
                    <a:pt x="1177" y="216"/>
                    <a:pt x="1177" y="216"/>
                    <a:pt x="1177" y="216"/>
                  </a:cubicBezTo>
                  <a:cubicBezTo>
                    <a:pt x="1151" y="216"/>
                    <a:pt x="1151" y="216"/>
                    <a:pt x="1151" y="216"/>
                  </a:cubicBezTo>
                  <a:cubicBezTo>
                    <a:pt x="1228" y="15"/>
                    <a:pt x="1228" y="15"/>
                    <a:pt x="1228" y="15"/>
                  </a:cubicBezTo>
                  <a:cubicBezTo>
                    <a:pt x="1252" y="15"/>
                    <a:pt x="1252" y="15"/>
                    <a:pt x="1252" y="15"/>
                  </a:cubicBezTo>
                  <a:lnTo>
                    <a:pt x="1330" y="216"/>
                  </a:lnTo>
                  <a:close/>
                  <a:moveTo>
                    <a:pt x="1275" y="139"/>
                  </a:moveTo>
                  <a:cubicBezTo>
                    <a:pt x="1243" y="53"/>
                    <a:pt x="1243" y="53"/>
                    <a:pt x="1243" y="53"/>
                  </a:cubicBezTo>
                  <a:cubicBezTo>
                    <a:pt x="1242" y="51"/>
                    <a:pt x="1241" y="46"/>
                    <a:pt x="1240" y="39"/>
                  </a:cubicBezTo>
                  <a:cubicBezTo>
                    <a:pt x="1239" y="39"/>
                    <a:pt x="1239" y="39"/>
                    <a:pt x="1239" y="39"/>
                  </a:cubicBezTo>
                  <a:cubicBezTo>
                    <a:pt x="1238" y="45"/>
                    <a:pt x="1237" y="50"/>
                    <a:pt x="1236" y="53"/>
                  </a:cubicBezTo>
                  <a:cubicBezTo>
                    <a:pt x="1205" y="139"/>
                    <a:pt x="1205" y="139"/>
                    <a:pt x="1205" y="139"/>
                  </a:cubicBezTo>
                  <a:lnTo>
                    <a:pt x="1275" y="139"/>
                  </a:lnTo>
                  <a:close/>
                  <a:moveTo>
                    <a:pt x="1459" y="79"/>
                  </a:moveTo>
                  <a:cubicBezTo>
                    <a:pt x="1374" y="197"/>
                    <a:pt x="1374" y="197"/>
                    <a:pt x="1374" y="197"/>
                  </a:cubicBezTo>
                  <a:cubicBezTo>
                    <a:pt x="1458" y="197"/>
                    <a:pt x="1458" y="197"/>
                    <a:pt x="1458" y="197"/>
                  </a:cubicBezTo>
                  <a:cubicBezTo>
                    <a:pt x="1458" y="216"/>
                    <a:pt x="1458" y="216"/>
                    <a:pt x="1458" y="216"/>
                  </a:cubicBezTo>
                  <a:cubicBezTo>
                    <a:pt x="1340" y="216"/>
                    <a:pt x="1340" y="216"/>
                    <a:pt x="1340" y="216"/>
                  </a:cubicBezTo>
                  <a:cubicBezTo>
                    <a:pt x="1340" y="209"/>
                    <a:pt x="1340" y="209"/>
                    <a:pt x="1340" y="209"/>
                  </a:cubicBezTo>
                  <a:cubicBezTo>
                    <a:pt x="1425" y="92"/>
                    <a:pt x="1425" y="92"/>
                    <a:pt x="1425" y="92"/>
                  </a:cubicBezTo>
                  <a:cubicBezTo>
                    <a:pt x="1348" y="92"/>
                    <a:pt x="1348" y="92"/>
                    <a:pt x="1348" y="92"/>
                  </a:cubicBezTo>
                  <a:cubicBezTo>
                    <a:pt x="1348" y="72"/>
                    <a:pt x="1348" y="72"/>
                    <a:pt x="1348" y="72"/>
                  </a:cubicBezTo>
                  <a:cubicBezTo>
                    <a:pt x="1459" y="72"/>
                    <a:pt x="1459" y="72"/>
                    <a:pt x="1459" y="72"/>
                  </a:cubicBezTo>
                  <a:lnTo>
                    <a:pt x="1459" y="79"/>
                  </a:lnTo>
                  <a:close/>
                  <a:moveTo>
                    <a:pt x="1597" y="216"/>
                  </a:moveTo>
                  <a:cubicBezTo>
                    <a:pt x="1574" y="216"/>
                    <a:pt x="1574" y="216"/>
                    <a:pt x="1574" y="216"/>
                  </a:cubicBezTo>
                  <a:cubicBezTo>
                    <a:pt x="1574" y="194"/>
                    <a:pt x="1574" y="194"/>
                    <a:pt x="1574" y="194"/>
                  </a:cubicBezTo>
                  <a:cubicBezTo>
                    <a:pt x="1574" y="194"/>
                    <a:pt x="1574" y="194"/>
                    <a:pt x="1574" y="194"/>
                  </a:cubicBezTo>
                  <a:cubicBezTo>
                    <a:pt x="1564" y="211"/>
                    <a:pt x="1549" y="220"/>
                    <a:pt x="1530" y="220"/>
                  </a:cubicBezTo>
                  <a:cubicBezTo>
                    <a:pt x="1495" y="220"/>
                    <a:pt x="1478" y="199"/>
                    <a:pt x="1478" y="158"/>
                  </a:cubicBezTo>
                  <a:cubicBezTo>
                    <a:pt x="1478" y="72"/>
                    <a:pt x="1478" y="72"/>
                    <a:pt x="1478" y="72"/>
                  </a:cubicBezTo>
                  <a:cubicBezTo>
                    <a:pt x="1501" y="72"/>
                    <a:pt x="1501" y="72"/>
                    <a:pt x="1501" y="72"/>
                  </a:cubicBezTo>
                  <a:cubicBezTo>
                    <a:pt x="1501" y="155"/>
                    <a:pt x="1501" y="155"/>
                    <a:pt x="1501" y="155"/>
                  </a:cubicBezTo>
                  <a:cubicBezTo>
                    <a:pt x="1501" y="185"/>
                    <a:pt x="1513" y="200"/>
                    <a:pt x="1536" y="200"/>
                  </a:cubicBezTo>
                  <a:cubicBezTo>
                    <a:pt x="1547" y="200"/>
                    <a:pt x="1557" y="196"/>
                    <a:pt x="1564" y="188"/>
                  </a:cubicBezTo>
                  <a:cubicBezTo>
                    <a:pt x="1571" y="179"/>
                    <a:pt x="1574" y="169"/>
                    <a:pt x="1574" y="155"/>
                  </a:cubicBezTo>
                  <a:cubicBezTo>
                    <a:pt x="1574" y="72"/>
                    <a:pt x="1574" y="72"/>
                    <a:pt x="1574" y="72"/>
                  </a:cubicBezTo>
                  <a:cubicBezTo>
                    <a:pt x="1597" y="72"/>
                    <a:pt x="1597" y="72"/>
                    <a:pt x="1597" y="72"/>
                  </a:cubicBezTo>
                  <a:lnTo>
                    <a:pt x="1597" y="216"/>
                  </a:lnTo>
                  <a:close/>
                  <a:moveTo>
                    <a:pt x="1711" y="96"/>
                  </a:moveTo>
                  <a:cubicBezTo>
                    <a:pt x="1707" y="93"/>
                    <a:pt x="1701" y="91"/>
                    <a:pt x="1694" y="91"/>
                  </a:cubicBezTo>
                  <a:cubicBezTo>
                    <a:pt x="1684" y="91"/>
                    <a:pt x="1675" y="96"/>
                    <a:pt x="1669" y="105"/>
                  </a:cubicBezTo>
                  <a:cubicBezTo>
                    <a:pt x="1663" y="115"/>
                    <a:pt x="1659" y="128"/>
                    <a:pt x="1659" y="143"/>
                  </a:cubicBezTo>
                  <a:cubicBezTo>
                    <a:pt x="1659" y="216"/>
                    <a:pt x="1659" y="216"/>
                    <a:pt x="1659" y="216"/>
                  </a:cubicBezTo>
                  <a:cubicBezTo>
                    <a:pt x="1636" y="216"/>
                    <a:pt x="1636" y="216"/>
                    <a:pt x="1636" y="216"/>
                  </a:cubicBezTo>
                  <a:cubicBezTo>
                    <a:pt x="1636" y="72"/>
                    <a:pt x="1636" y="72"/>
                    <a:pt x="1636" y="72"/>
                  </a:cubicBezTo>
                  <a:cubicBezTo>
                    <a:pt x="1659" y="72"/>
                    <a:pt x="1659" y="72"/>
                    <a:pt x="1659" y="72"/>
                  </a:cubicBezTo>
                  <a:cubicBezTo>
                    <a:pt x="1659" y="102"/>
                    <a:pt x="1659" y="102"/>
                    <a:pt x="1659" y="102"/>
                  </a:cubicBezTo>
                  <a:cubicBezTo>
                    <a:pt x="1660" y="102"/>
                    <a:pt x="1660" y="102"/>
                    <a:pt x="1660" y="102"/>
                  </a:cubicBezTo>
                  <a:cubicBezTo>
                    <a:pt x="1663" y="92"/>
                    <a:pt x="1668" y="84"/>
                    <a:pt x="1675" y="78"/>
                  </a:cubicBezTo>
                  <a:cubicBezTo>
                    <a:pt x="1681" y="73"/>
                    <a:pt x="1689" y="70"/>
                    <a:pt x="1698" y="70"/>
                  </a:cubicBezTo>
                  <a:cubicBezTo>
                    <a:pt x="1704" y="70"/>
                    <a:pt x="1708" y="70"/>
                    <a:pt x="1711" y="72"/>
                  </a:cubicBezTo>
                  <a:lnTo>
                    <a:pt x="1711" y="96"/>
                  </a:lnTo>
                  <a:close/>
                  <a:moveTo>
                    <a:pt x="1840" y="150"/>
                  </a:moveTo>
                  <a:cubicBezTo>
                    <a:pt x="1738" y="150"/>
                    <a:pt x="1738" y="150"/>
                    <a:pt x="1738" y="150"/>
                  </a:cubicBezTo>
                  <a:cubicBezTo>
                    <a:pt x="1738" y="166"/>
                    <a:pt x="1743" y="179"/>
                    <a:pt x="1751" y="187"/>
                  </a:cubicBezTo>
                  <a:cubicBezTo>
                    <a:pt x="1759" y="196"/>
                    <a:pt x="1770" y="200"/>
                    <a:pt x="1785" y="200"/>
                  </a:cubicBezTo>
                  <a:cubicBezTo>
                    <a:pt x="1801" y="200"/>
                    <a:pt x="1816" y="195"/>
                    <a:pt x="1830" y="184"/>
                  </a:cubicBezTo>
                  <a:cubicBezTo>
                    <a:pt x="1830" y="206"/>
                    <a:pt x="1830" y="206"/>
                    <a:pt x="1830" y="206"/>
                  </a:cubicBezTo>
                  <a:cubicBezTo>
                    <a:pt x="1817" y="215"/>
                    <a:pt x="1800" y="220"/>
                    <a:pt x="1779" y="220"/>
                  </a:cubicBezTo>
                  <a:cubicBezTo>
                    <a:pt x="1759" y="220"/>
                    <a:pt x="1743" y="213"/>
                    <a:pt x="1731" y="200"/>
                  </a:cubicBezTo>
                  <a:cubicBezTo>
                    <a:pt x="1720" y="187"/>
                    <a:pt x="1714" y="168"/>
                    <a:pt x="1714" y="145"/>
                  </a:cubicBezTo>
                  <a:cubicBezTo>
                    <a:pt x="1714" y="131"/>
                    <a:pt x="1717" y="118"/>
                    <a:pt x="1723" y="106"/>
                  </a:cubicBezTo>
                  <a:cubicBezTo>
                    <a:pt x="1728" y="94"/>
                    <a:pt x="1736" y="85"/>
                    <a:pt x="1747" y="79"/>
                  </a:cubicBezTo>
                  <a:cubicBezTo>
                    <a:pt x="1757" y="72"/>
                    <a:pt x="1768" y="69"/>
                    <a:pt x="1780" y="69"/>
                  </a:cubicBezTo>
                  <a:cubicBezTo>
                    <a:pt x="1799" y="69"/>
                    <a:pt x="1814" y="75"/>
                    <a:pt x="1824" y="87"/>
                  </a:cubicBezTo>
                  <a:cubicBezTo>
                    <a:pt x="1834" y="99"/>
                    <a:pt x="1840" y="116"/>
                    <a:pt x="1840" y="138"/>
                  </a:cubicBezTo>
                  <a:lnTo>
                    <a:pt x="1840" y="150"/>
                  </a:lnTo>
                  <a:close/>
                  <a:moveTo>
                    <a:pt x="1816" y="131"/>
                  </a:moveTo>
                  <a:cubicBezTo>
                    <a:pt x="1816" y="117"/>
                    <a:pt x="1813" y="107"/>
                    <a:pt x="1806" y="100"/>
                  </a:cubicBezTo>
                  <a:cubicBezTo>
                    <a:pt x="1800" y="92"/>
                    <a:pt x="1791" y="89"/>
                    <a:pt x="1780" y="89"/>
                  </a:cubicBezTo>
                  <a:cubicBezTo>
                    <a:pt x="1769" y="89"/>
                    <a:pt x="1760" y="92"/>
                    <a:pt x="1753" y="100"/>
                  </a:cubicBezTo>
                  <a:cubicBezTo>
                    <a:pt x="1745" y="108"/>
                    <a:pt x="1740" y="118"/>
                    <a:pt x="1738" y="131"/>
                  </a:cubicBezTo>
                  <a:lnTo>
                    <a:pt x="1816" y="131"/>
                  </a:ln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450531" y="3328764"/>
            <a:ext cx="3671587" cy="1276965"/>
            <a:chOff x="5450422" y="3278735"/>
            <a:chExt cx="3672108" cy="1184582"/>
          </a:xfrm>
        </p:grpSpPr>
        <p:sp>
          <p:nvSpPr>
            <p:cNvPr id="19" name="Rectangle 18"/>
            <p:cNvSpPr/>
            <p:nvPr/>
          </p:nvSpPr>
          <p:spPr bwMode="auto">
            <a:xfrm rot="16200000">
              <a:off x="6709892" y="2019265"/>
              <a:ext cx="1153168" cy="367210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Hot Path Analytics</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7963210" y="3324654"/>
              <a:ext cx="1042019" cy="540305"/>
            </a:xfrm>
            <a:prstGeom prst="rect">
              <a:avLst/>
            </a:prstGeom>
          </p:spPr>
        </p:pic>
        <p:grpSp>
          <p:nvGrpSpPr>
            <p:cNvPr id="79" name="Group 78"/>
            <p:cNvGrpSpPr/>
            <p:nvPr/>
          </p:nvGrpSpPr>
          <p:grpSpPr>
            <a:xfrm>
              <a:off x="8601182" y="3812277"/>
              <a:ext cx="425518" cy="422851"/>
              <a:chOff x="6882061" y="2573591"/>
              <a:chExt cx="1926976" cy="1914896"/>
            </a:xfrm>
          </p:grpSpPr>
          <p:grpSp>
            <p:nvGrpSpPr>
              <p:cNvPr id="74" name="Group 73"/>
              <p:cNvGrpSpPr/>
              <p:nvPr/>
            </p:nvGrpSpPr>
            <p:grpSpPr>
              <a:xfrm>
                <a:off x="6882061" y="2573591"/>
                <a:ext cx="1926976" cy="1914896"/>
                <a:chOff x="7536568" y="3223995"/>
                <a:chExt cx="617962" cy="614088"/>
              </a:xfrm>
            </p:grpSpPr>
            <p:sp>
              <p:nvSpPr>
                <p:cNvPr id="293" name="Freeform 292"/>
                <p:cNvSpPr/>
                <p:nvPr/>
              </p:nvSpPr>
              <p:spPr bwMode="auto">
                <a:xfrm>
                  <a:off x="7536568" y="3293206"/>
                  <a:ext cx="617962" cy="544877"/>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pPr>
                  <a:endParaRPr lang="en-US" sz="1599" spc="-50"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72"/>
                <p:cNvSpPr/>
                <p:nvPr/>
              </p:nvSpPr>
              <p:spPr bwMode="auto">
                <a:xfrm>
                  <a:off x="7903231" y="3223995"/>
                  <a:ext cx="205183" cy="29439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183" h="294392">
                      <a:moveTo>
                        <a:pt x="98131" y="0"/>
                      </a:moveTo>
                      <a:lnTo>
                        <a:pt x="0" y="165038"/>
                      </a:lnTo>
                      <a:lnTo>
                        <a:pt x="93671" y="165038"/>
                      </a:lnTo>
                      <a:lnTo>
                        <a:pt x="17842" y="294392"/>
                      </a:lnTo>
                      <a:lnTo>
                        <a:pt x="205183" y="120433"/>
                      </a:lnTo>
                      <a:lnTo>
                        <a:pt x="124894" y="115972"/>
                      </a:lnTo>
                      <a:lnTo>
                        <a:pt x="196262" y="13381"/>
                      </a:lnTo>
                      <a:lnTo>
                        <a:pt x="98131"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4" name="Freeform 293"/>
              <p:cNvSpPr/>
              <p:nvPr/>
            </p:nvSpPr>
            <p:spPr bwMode="auto">
              <a:xfrm>
                <a:off x="8063679" y="2643450"/>
                <a:ext cx="556651" cy="777606"/>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 name="connsiteX0" fmla="*/ 98131 w 223336"/>
                  <a:gd name="connsiteY0" fmla="*/ 0 h 294392"/>
                  <a:gd name="connsiteX1" fmla="*/ 0 w 223336"/>
                  <a:gd name="connsiteY1" fmla="*/ 165038 h 294392"/>
                  <a:gd name="connsiteX2" fmla="*/ 93671 w 223336"/>
                  <a:gd name="connsiteY2" fmla="*/ 165038 h 294392"/>
                  <a:gd name="connsiteX3" fmla="*/ 17842 w 223336"/>
                  <a:gd name="connsiteY3" fmla="*/ 294392 h 294392"/>
                  <a:gd name="connsiteX4" fmla="*/ 223336 w 223336"/>
                  <a:gd name="connsiteY4" fmla="*/ 123197 h 294392"/>
                  <a:gd name="connsiteX5" fmla="*/ 124894 w 223336"/>
                  <a:gd name="connsiteY5" fmla="*/ 115972 h 294392"/>
                  <a:gd name="connsiteX6" fmla="*/ 196262 w 223336"/>
                  <a:gd name="connsiteY6" fmla="*/ 13381 h 294392"/>
                  <a:gd name="connsiteX7" fmla="*/ 98131 w 223336"/>
                  <a:gd name="connsiteY7" fmla="*/ 0 h 294392"/>
                  <a:gd name="connsiteX0" fmla="*/ 98131 w 223336"/>
                  <a:gd name="connsiteY0" fmla="*/ 0 h 298077"/>
                  <a:gd name="connsiteX1" fmla="*/ 0 w 223336"/>
                  <a:gd name="connsiteY1" fmla="*/ 165038 h 298077"/>
                  <a:gd name="connsiteX2" fmla="*/ 93671 w 223336"/>
                  <a:gd name="connsiteY2" fmla="*/ 165038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09912 w 223336"/>
                  <a:gd name="connsiteY2" fmla="*/ 163196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19466 w 223336"/>
                  <a:gd name="connsiteY2" fmla="*/ 165039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4 w 223336"/>
                  <a:gd name="connsiteY5" fmla="*/ 115972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3 w 223336"/>
                  <a:gd name="connsiteY5" fmla="*/ 117815 h 300841"/>
                  <a:gd name="connsiteX6" fmla="*/ 196262 w 223336"/>
                  <a:gd name="connsiteY6" fmla="*/ 13381 h 300841"/>
                  <a:gd name="connsiteX7" fmla="*/ 98131 w 223336"/>
                  <a:gd name="connsiteY7" fmla="*/ 0 h 30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336" h="300841">
                    <a:moveTo>
                      <a:pt x="98131" y="0"/>
                    </a:moveTo>
                    <a:lnTo>
                      <a:pt x="0" y="165038"/>
                    </a:lnTo>
                    <a:lnTo>
                      <a:pt x="119466" y="165039"/>
                    </a:lnTo>
                    <a:lnTo>
                      <a:pt x="28351" y="300841"/>
                    </a:lnTo>
                    <a:lnTo>
                      <a:pt x="223336" y="123197"/>
                    </a:lnTo>
                    <a:lnTo>
                      <a:pt x="124893" y="117815"/>
                    </a:lnTo>
                    <a:lnTo>
                      <a:pt x="196262" y="13381"/>
                    </a:lnTo>
                    <a:lnTo>
                      <a:pt x="98131" y="0"/>
                    </a:lnTo>
                    <a:close/>
                  </a:path>
                </a:pathLst>
              </a:cu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grpSp>
          <p:nvGrpSpPr>
            <p:cNvPr id="91" name="Group 90"/>
            <p:cNvGrpSpPr/>
            <p:nvPr/>
          </p:nvGrpSpPr>
          <p:grpSpPr>
            <a:xfrm>
              <a:off x="7945344" y="3852488"/>
              <a:ext cx="490880" cy="404121"/>
              <a:chOff x="7197224" y="3471815"/>
              <a:chExt cx="577668" cy="475570"/>
            </a:xfrm>
          </p:grpSpPr>
          <p:sp>
            <p:nvSpPr>
              <p:cNvPr id="299" name="Freeform 298"/>
              <p:cNvSpPr>
                <a:spLocks noEditPoints="1"/>
              </p:cNvSpPr>
              <p:nvPr/>
            </p:nvSpPr>
            <p:spPr bwMode="auto">
              <a:xfrm>
                <a:off x="7301565" y="3471815"/>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34289" bIns="34289" numCol="1" spcCol="0" rtlCol="0" fromWordArt="0" anchor="b" anchorCtr="0" forceAA="0" compatLnSpc="1">
                <a:prstTxWarp prst="textNoShape">
                  <a:avLst/>
                </a:prstTxWarp>
                <a:noAutofit/>
              </a:bodyPr>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7252191" y="3571497"/>
                <a:ext cx="370062" cy="273597"/>
                <a:chOff x="7527471" y="3565095"/>
                <a:chExt cx="1335417" cy="987311"/>
              </a:xfrm>
              <a:solidFill>
                <a:schemeClr val="bg1"/>
              </a:solidFill>
            </p:grpSpPr>
            <p:sp>
              <p:nvSpPr>
                <p:cNvPr id="87" name="Oval 86"/>
                <p:cNvSpPr/>
                <p:nvPr/>
              </p:nvSpPr>
              <p:spPr bwMode="auto">
                <a:xfrm>
                  <a:off x="8105550" y="3671802"/>
                  <a:ext cx="757338" cy="75733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7715621" y="3565095"/>
                  <a:ext cx="971389" cy="5749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87"/>
                <p:cNvSpPr/>
                <p:nvPr/>
              </p:nvSpPr>
              <p:spPr bwMode="auto">
                <a:xfrm>
                  <a:off x="7527471" y="3804557"/>
                  <a:ext cx="819695" cy="747849"/>
                </a:xfrm>
                <a:custGeom>
                  <a:avLst/>
                  <a:gdLst>
                    <a:gd name="connsiteX0" fmla="*/ 715192 w 819695"/>
                    <a:gd name="connsiteY0" fmla="*/ 512717 h 747849"/>
                    <a:gd name="connsiteX1" fmla="*/ 623752 w 819695"/>
                    <a:gd name="connsiteY1" fmla="*/ 529046 h 747849"/>
                    <a:gd name="connsiteX2" fmla="*/ 300446 w 819695"/>
                    <a:gd name="connsiteY2" fmla="*/ 747849 h 747849"/>
                    <a:gd name="connsiteX3" fmla="*/ 0 w 819695"/>
                    <a:gd name="connsiteY3" fmla="*/ 489857 h 747849"/>
                    <a:gd name="connsiteX4" fmla="*/ 231866 w 819695"/>
                    <a:gd name="connsiteY4" fmla="*/ 0 h 747849"/>
                    <a:gd name="connsiteX5" fmla="*/ 819695 w 819695"/>
                    <a:gd name="connsiteY5" fmla="*/ 418012 h 747849"/>
                    <a:gd name="connsiteX6" fmla="*/ 715192 w 819695"/>
                    <a:gd name="connsiteY6" fmla="*/ 512717 h 747849"/>
                    <a:gd name="connsiteX0" fmla="*/ 715192 w 819695"/>
                    <a:gd name="connsiteY0" fmla="*/ 512717 h 747849"/>
                    <a:gd name="connsiteX1" fmla="*/ 623752 w 819695"/>
                    <a:gd name="connsiteY1" fmla="*/ 529046 h 747849"/>
                    <a:gd name="connsiteX2" fmla="*/ 300446 w 819695"/>
                    <a:gd name="connsiteY2" fmla="*/ 747849 h 747849"/>
                    <a:gd name="connsiteX3" fmla="*/ 0 w 819695"/>
                    <a:gd name="connsiteY3" fmla="*/ 489857 h 747849"/>
                    <a:gd name="connsiteX4" fmla="*/ 231866 w 819695"/>
                    <a:gd name="connsiteY4" fmla="*/ 0 h 747849"/>
                    <a:gd name="connsiteX5" fmla="*/ 819695 w 819695"/>
                    <a:gd name="connsiteY5" fmla="*/ 418012 h 747849"/>
                    <a:gd name="connsiteX6" fmla="*/ 715192 w 819695"/>
                    <a:gd name="connsiteY6" fmla="*/ 512717 h 747849"/>
                    <a:gd name="connsiteX0" fmla="*/ 715192 w 819695"/>
                    <a:gd name="connsiteY0" fmla="*/ 512717 h 747849"/>
                    <a:gd name="connsiteX1" fmla="*/ 623752 w 819695"/>
                    <a:gd name="connsiteY1" fmla="*/ 529046 h 747849"/>
                    <a:gd name="connsiteX2" fmla="*/ 300446 w 819695"/>
                    <a:gd name="connsiteY2" fmla="*/ 747849 h 747849"/>
                    <a:gd name="connsiteX3" fmla="*/ 0 w 819695"/>
                    <a:gd name="connsiteY3" fmla="*/ 489857 h 747849"/>
                    <a:gd name="connsiteX4" fmla="*/ 231866 w 819695"/>
                    <a:gd name="connsiteY4" fmla="*/ 0 h 747849"/>
                    <a:gd name="connsiteX5" fmla="*/ 819695 w 819695"/>
                    <a:gd name="connsiteY5" fmla="*/ 418012 h 747849"/>
                    <a:gd name="connsiteX6" fmla="*/ 715192 w 819695"/>
                    <a:gd name="connsiteY6" fmla="*/ 512717 h 74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695" h="747849">
                      <a:moveTo>
                        <a:pt x="715192" y="512717"/>
                      </a:moveTo>
                      <a:lnTo>
                        <a:pt x="623752" y="529046"/>
                      </a:lnTo>
                      <a:cubicBezTo>
                        <a:pt x="525780" y="641169"/>
                        <a:pt x="440872" y="704306"/>
                        <a:pt x="300446" y="747849"/>
                      </a:cubicBezTo>
                      <a:lnTo>
                        <a:pt x="0" y="489857"/>
                      </a:lnTo>
                      <a:lnTo>
                        <a:pt x="231866" y="0"/>
                      </a:lnTo>
                      <a:lnTo>
                        <a:pt x="819695" y="418012"/>
                      </a:lnTo>
                      <a:lnTo>
                        <a:pt x="715192" y="51271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80"/>
              <p:cNvSpPr/>
              <p:nvPr/>
            </p:nvSpPr>
            <p:spPr bwMode="auto">
              <a:xfrm>
                <a:off x="7248195"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sp>
            <p:nvSpPr>
              <p:cNvPr id="297" name="Freeform 296"/>
              <p:cNvSpPr/>
              <p:nvPr/>
            </p:nvSpPr>
            <p:spPr bwMode="auto">
              <a:xfrm>
                <a:off x="7218820" y="3678239"/>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sp>
            <p:nvSpPr>
              <p:cNvPr id="298" name="Freeform 297"/>
              <p:cNvSpPr/>
              <p:nvPr/>
            </p:nvSpPr>
            <p:spPr bwMode="auto">
              <a:xfrm>
                <a:off x="7197224" y="3738653"/>
                <a:ext cx="307518"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grpSp>
      </p:grpSp>
      <p:grpSp>
        <p:nvGrpSpPr>
          <p:cNvPr id="337" name="8"/>
          <p:cNvGrpSpPr/>
          <p:nvPr/>
        </p:nvGrpSpPr>
        <p:grpSpPr>
          <a:xfrm>
            <a:off x="9714987" y="2010116"/>
            <a:ext cx="2185272" cy="3976275"/>
            <a:chOff x="9715484" y="2009904"/>
            <a:chExt cx="2185582" cy="3976839"/>
          </a:xfrm>
        </p:grpSpPr>
        <p:sp>
          <p:nvSpPr>
            <p:cNvPr id="22" name="Rectangle 21"/>
            <p:cNvSpPr/>
            <p:nvPr/>
          </p:nvSpPr>
          <p:spPr bwMode="auto">
            <a:xfrm>
              <a:off x="9715484" y="2009904"/>
              <a:ext cx="2185582" cy="397683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Presentation &amp; Business Connections</a:t>
              </a: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Websites, Mobile Services</a:t>
              </a: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Dynamics, BizTalk Services, Notification Hubs</a:t>
              </a:r>
            </a:p>
          </p:txBody>
        </p:sp>
        <p:sp>
          <p:nvSpPr>
            <p:cNvPr id="223" name="Freeform 222"/>
            <p:cNvSpPr>
              <a:spLocks noChangeAspect="1" noEditPoints="1"/>
            </p:cNvSpPr>
            <p:nvPr/>
          </p:nvSpPr>
          <p:spPr bwMode="black">
            <a:xfrm>
              <a:off x="9813611" y="4624635"/>
              <a:ext cx="877737" cy="275153"/>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224" name="Freeform 13"/>
            <p:cNvSpPr>
              <a:spLocks noChangeAspect="1" noEditPoints="1"/>
            </p:cNvSpPr>
            <p:nvPr/>
          </p:nvSpPr>
          <p:spPr bwMode="black">
            <a:xfrm>
              <a:off x="11090587" y="4605886"/>
              <a:ext cx="673876" cy="489318"/>
            </a:xfrm>
            <a:custGeom>
              <a:avLst/>
              <a:gdLst>
                <a:gd name="T0" fmla="*/ 187 w 1098"/>
                <a:gd name="T1" fmla="*/ 61 h 796"/>
                <a:gd name="T2" fmla="*/ 33 w 1098"/>
                <a:gd name="T3" fmla="*/ 81 h 796"/>
                <a:gd name="T4" fmla="*/ 112 w 1098"/>
                <a:gd name="T5" fmla="*/ 180 h 796"/>
                <a:gd name="T6" fmla="*/ 285 w 1098"/>
                <a:gd name="T7" fmla="*/ 21 h 796"/>
                <a:gd name="T8" fmla="*/ 269 w 1098"/>
                <a:gd name="T9" fmla="*/ 6 h 796"/>
                <a:gd name="T10" fmla="*/ 281 w 1098"/>
                <a:gd name="T11" fmla="*/ 72 h 796"/>
                <a:gd name="T12" fmla="*/ 309 w 1098"/>
                <a:gd name="T13" fmla="*/ 148 h 796"/>
                <a:gd name="T14" fmla="*/ 346 w 1098"/>
                <a:gd name="T15" fmla="*/ 104 h 796"/>
                <a:gd name="T16" fmla="*/ 519 w 1098"/>
                <a:gd name="T17" fmla="*/ 96 h 796"/>
                <a:gd name="T18" fmla="*/ 444 w 1098"/>
                <a:gd name="T19" fmla="*/ 72 h 796"/>
                <a:gd name="T20" fmla="*/ 519 w 1098"/>
                <a:gd name="T21" fmla="*/ 72 h 796"/>
                <a:gd name="T22" fmla="*/ 521 w 1098"/>
                <a:gd name="T23" fmla="*/ 146 h 796"/>
                <a:gd name="T24" fmla="*/ 627 w 1098"/>
                <a:gd name="T25" fmla="*/ 103 h 796"/>
                <a:gd name="T26" fmla="*/ 628 w 1098"/>
                <a:gd name="T27" fmla="*/ 186 h 796"/>
                <a:gd name="T28" fmla="*/ 681 w 1098"/>
                <a:gd name="T29" fmla="*/ 186 h 796"/>
                <a:gd name="T30" fmla="*/ 681 w 1098"/>
                <a:gd name="T31" fmla="*/ 111 h 796"/>
                <a:gd name="T32" fmla="*/ 712 w 1098"/>
                <a:gd name="T33" fmla="*/ 94 h 796"/>
                <a:gd name="T34" fmla="*/ 926 w 1098"/>
                <a:gd name="T35" fmla="*/ 144 h 796"/>
                <a:gd name="T36" fmla="*/ 858 w 1098"/>
                <a:gd name="T37" fmla="*/ 69 h 796"/>
                <a:gd name="T38" fmla="*/ 821 w 1098"/>
                <a:gd name="T39" fmla="*/ 103 h 796"/>
                <a:gd name="T40" fmla="*/ 1020 w 1098"/>
                <a:gd name="T41" fmla="*/ 23 h 796"/>
                <a:gd name="T42" fmla="*/ 981 w 1098"/>
                <a:gd name="T43" fmla="*/ 92 h 796"/>
                <a:gd name="T44" fmla="*/ 958 w 1098"/>
                <a:gd name="T45" fmla="*/ 72 h 796"/>
                <a:gd name="T46" fmla="*/ 1098 w 1098"/>
                <a:gd name="T47" fmla="*/ 215 h 796"/>
                <a:gd name="T48" fmla="*/ 1039 w 1098"/>
                <a:gd name="T49" fmla="*/ 72 h 796"/>
                <a:gd name="T50" fmla="*/ 1062 w 1098"/>
                <a:gd name="T51" fmla="*/ 92 h 796"/>
                <a:gd name="T52" fmla="*/ 134 w 1098"/>
                <a:gd name="T53" fmla="*/ 446 h 796"/>
                <a:gd name="T54" fmla="*/ 108 w 1098"/>
                <a:gd name="T55" fmla="*/ 315 h 796"/>
                <a:gd name="T56" fmla="*/ 134 w 1098"/>
                <a:gd name="T57" fmla="*/ 446 h 796"/>
                <a:gd name="T58" fmla="*/ 88 w 1098"/>
                <a:gd name="T59" fmla="*/ 380 h 796"/>
                <a:gd name="T60" fmla="*/ 65 w 1098"/>
                <a:gd name="T61" fmla="*/ 483 h 796"/>
                <a:gd name="T62" fmla="*/ 165 w 1098"/>
                <a:gd name="T63" fmla="*/ 320 h 796"/>
                <a:gd name="T64" fmla="*/ 187 w 1098"/>
                <a:gd name="T65" fmla="*/ 504 h 796"/>
                <a:gd name="T66" fmla="*/ 241 w 1098"/>
                <a:gd name="T67" fmla="*/ 485 h 796"/>
                <a:gd name="T68" fmla="*/ 215 w 1098"/>
                <a:gd name="T69" fmla="*/ 380 h 796"/>
                <a:gd name="T70" fmla="*/ 398 w 1098"/>
                <a:gd name="T71" fmla="*/ 504 h 796"/>
                <a:gd name="T72" fmla="*/ 456 w 1098"/>
                <a:gd name="T73" fmla="*/ 324 h 796"/>
                <a:gd name="T74" fmla="*/ 447 w 1098"/>
                <a:gd name="T75" fmla="*/ 497 h 796"/>
                <a:gd name="T76" fmla="*/ 449 w 1098"/>
                <a:gd name="T77" fmla="*/ 370 h 796"/>
                <a:gd name="T78" fmla="*/ 491 w 1098"/>
                <a:gd name="T79" fmla="*/ 436 h 796"/>
                <a:gd name="T80" fmla="*/ 526 w 1098"/>
                <a:gd name="T81" fmla="*/ 446 h 796"/>
                <a:gd name="T82" fmla="*/ 607 w 1098"/>
                <a:gd name="T83" fmla="*/ 504 h 796"/>
                <a:gd name="T84" fmla="*/ 646 w 1098"/>
                <a:gd name="T85" fmla="*/ 504 h 796"/>
                <a:gd name="T86" fmla="*/ 761 w 1098"/>
                <a:gd name="T87" fmla="*/ 360 h 796"/>
                <a:gd name="T88" fmla="*/ 20 w 1098"/>
                <a:gd name="T89" fmla="*/ 792 h 796"/>
                <a:gd name="T90" fmla="*/ 80 w 1098"/>
                <a:gd name="T91" fmla="*/ 723 h 796"/>
                <a:gd name="T92" fmla="*/ 104 w 1098"/>
                <a:gd name="T93" fmla="*/ 594 h 796"/>
                <a:gd name="T94" fmla="*/ 39 w 1098"/>
                <a:gd name="T95" fmla="*/ 667 h 796"/>
                <a:gd name="T96" fmla="*/ 168 w 1098"/>
                <a:gd name="T97" fmla="*/ 763 h 796"/>
                <a:gd name="T98" fmla="*/ 131 w 1098"/>
                <a:gd name="T99" fmla="*/ 721 h 796"/>
                <a:gd name="T100" fmla="*/ 257 w 1098"/>
                <a:gd name="T101" fmla="*/ 726 h 796"/>
                <a:gd name="T102" fmla="*/ 233 w 1098"/>
                <a:gd name="T103" fmla="*/ 707 h 796"/>
                <a:gd name="T104" fmla="*/ 283 w 1098"/>
                <a:gd name="T105" fmla="*/ 792 h 796"/>
                <a:gd name="T106" fmla="*/ 344 w 1098"/>
                <a:gd name="T107" fmla="*/ 646 h 796"/>
                <a:gd name="T108" fmla="*/ 365 w 1098"/>
                <a:gd name="T109" fmla="*/ 648 h 796"/>
                <a:gd name="T110" fmla="*/ 476 w 1098"/>
                <a:gd name="T111" fmla="*/ 648 h 796"/>
                <a:gd name="T112" fmla="*/ 621 w 1098"/>
                <a:gd name="T113" fmla="*/ 760 h 796"/>
                <a:gd name="T114" fmla="*/ 538 w 1098"/>
                <a:gd name="T115" fmla="*/ 655 h 796"/>
                <a:gd name="T116" fmla="*/ 598 w 1098"/>
                <a:gd name="T117" fmla="*/ 676 h 796"/>
                <a:gd name="T118" fmla="*/ 715 w 1098"/>
                <a:gd name="T119" fmla="*/ 667 h 796"/>
                <a:gd name="T120" fmla="*/ 681 w 1098"/>
                <a:gd name="T121" fmla="*/ 648 h 796"/>
                <a:gd name="T122" fmla="*/ 733 w 1098"/>
                <a:gd name="T123" fmla="*/ 67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8" h="796">
                  <a:moveTo>
                    <a:pt x="216" y="216"/>
                  </a:moveTo>
                  <a:cubicBezTo>
                    <a:pt x="192" y="216"/>
                    <a:pt x="192" y="216"/>
                    <a:pt x="192" y="216"/>
                  </a:cubicBezTo>
                  <a:cubicBezTo>
                    <a:pt x="192" y="81"/>
                    <a:pt x="192" y="81"/>
                    <a:pt x="192" y="81"/>
                  </a:cubicBezTo>
                  <a:cubicBezTo>
                    <a:pt x="192" y="70"/>
                    <a:pt x="193" y="57"/>
                    <a:pt x="194" y="42"/>
                  </a:cubicBezTo>
                  <a:cubicBezTo>
                    <a:pt x="193" y="42"/>
                    <a:pt x="193" y="42"/>
                    <a:pt x="193" y="42"/>
                  </a:cubicBezTo>
                  <a:cubicBezTo>
                    <a:pt x="191" y="51"/>
                    <a:pt x="189" y="57"/>
                    <a:pt x="187" y="61"/>
                  </a:cubicBezTo>
                  <a:cubicBezTo>
                    <a:pt x="118" y="216"/>
                    <a:pt x="118" y="216"/>
                    <a:pt x="118" y="216"/>
                  </a:cubicBezTo>
                  <a:cubicBezTo>
                    <a:pt x="107" y="216"/>
                    <a:pt x="107" y="216"/>
                    <a:pt x="107" y="216"/>
                  </a:cubicBezTo>
                  <a:cubicBezTo>
                    <a:pt x="38" y="63"/>
                    <a:pt x="38" y="63"/>
                    <a:pt x="38" y="63"/>
                  </a:cubicBezTo>
                  <a:cubicBezTo>
                    <a:pt x="36" y="58"/>
                    <a:pt x="34" y="51"/>
                    <a:pt x="32" y="42"/>
                  </a:cubicBezTo>
                  <a:cubicBezTo>
                    <a:pt x="31" y="42"/>
                    <a:pt x="31" y="42"/>
                    <a:pt x="31" y="42"/>
                  </a:cubicBezTo>
                  <a:cubicBezTo>
                    <a:pt x="32" y="50"/>
                    <a:pt x="33" y="63"/>
                    <a:pt x="33" y="81"/>
                  </a:cubicBezTo>
                  <a:cubicBezTo>
                    <a:pt x="33" y="216"/>
                    <a:pt x="33" y="216"/>
                    <a:pt x="33" y="216"/>
                  </a:cubicBezTo>
                  <a:cubicBezTo>
                    <a:pt x="10" y="216"/>
                    <a:pt x="10" y="216"/>
                    <a:pt x="10" y="216"/>
                  </a:cubicBezTo>
                  <a:cubicBezTo>
                    <a:pt x="10" y="15"/>
                    <a:pt x="10" y="15"/>
                    <a:pt x="10" y="15"/>
                  </a:cubicBezTo>
                  <a:cubicBezTo>
                    <a:pt x="41" y="15"/>
                    <a:pt x="41" y="15"/>
                    <a:pt x="41" y="15"/>
                  </a:cubicBezTo>
                  <a:cubicBezTo>
                    <a:pt x="103" y="155"/>
                    <a:pt x="103" y="155"/>
                    <a:pt x="103" y="155"/>
                  </a:cubicBezTo>
                  <a:cubicBezTo>
                    <a:pt x="108" y="166"/>
                    <a:pt x="111" y="174"/>
                    <a:pt x="112" y="180"/>
                  </a:cubicBezTo>
                  <a:cubicBezTo>
                    <a:pt x="113" y="180"/>
                    <a:pt x="113" y="180"/>
                    <a:pt x="113" y="180"/>
                  </a:cubicBezTo>
                  <a:cubicBezTo>
                    <a:pt x="118" y="167"/>
                    <a:pt x="121" y="158"/>
                    <a:pt x="123" y="155"/>
                  </a:cubicBezTo>
                  <a:cubicBezTo>
                    <a:pt x="186" y="15"/>
                    <a:pt x="186" y="15"/>
                    <a:pt x="186" y="15"/>
                  </a:cubicBezTo>
                  <a:cubicBezTo>
                    <a:pt x="216" y="15"/>
                    <a:pt x="216" y="15"/>
                    <a:pt x="216" y="15"/>
                  </a:cubicBezTo>
                  <a:lnTo>
                    <a:pt x="216" y="216"/>
                  </a:lnTo>
                  <a:close/>
                  <a:moveTo>
                    <a:pt x="285" y="21"/>
                  </a:moveTo>
                  <a:cubicBezTo>
                    <a:pt x="285" y="25"/>
                    <a:pt x="283" y="29"/>
                    <a:pt x="280" y="32"/>
                  </a:cubicBezTo>
                  <a:cubicBezTo>
                    <a:pt x="277" y="34"/>
                    <a:pt x="273" y="36"/>
                    <a:pt x="269" y="36"/>
                  </a:cubicBezTo>
                  <a:cubicBezTo>
                    <a:pt x="265" y="36"/>
                    <a:pt x="262" y="34"/>
                    <a:pt x="259" y="32"/>
                  </a:cubicBezTo>
                  <a:cubicBezTo>
                    <a:pt x="256" y="29"/>
                    <a:pt x="254" y="25"/>
                    <a:pt x="254" y="21"/>
                  </a:cubicBezTo>
                  <a:cubicBezTo>
                    <a:pt x="254" y="17"/>
                    <a:pt x="256" y="13"/>
                    <a:pt x="259" y="10"/>
                  </a:cubicBezTo>
                  <a:cubicBezTo>
                    <a:pt x="261" y="7"/>
                    <a:pt x="265" y="6"/>
                    <a:pt x="269" y="6"/>
                  </a:cubicBezTo>
                  <a:cubicBezTo>
                    <a:pt x="274" y="6"/>
                    <a:pt x="277" y="7"/>
                    <a:pt x="280" y="10"/>
                  </a:cubicBezTo>
                  <a:cubicBezTo>
                    <a:pt x="283" y="13"/>
                    <a:pt x="285" y="17"/>
                    <a:pt x="285" y="21"/>
                  </a:cubicBezTo>
                  <a:close/>
                  <a:moveTo>
                    <a:pt x="281" y="216"/>
                  </a:moveTo>
                  <a:cubicBezTo>
                    <a:pt x="258" y="216"/>
                    <a:pt x="258" y="216"/>
                    <a:pt x="258" y="216"/>
                  </a:cubicBezTo>
                  <a:cubicBezTo>
                    <a:pt x="258" y="72"/>
                    <a:pt x="258" y="72"/>
                    <a:pt x="258" y="72"/>
                  </a:cubicBezTo>
                  <a:cubicBezTo>
                    <a:pt x="281" y="72"/>
                    <a:pt x="281" y="72"/>
                    <a:pt x="281" y="72"/>
                  </a:cubicBezTo>
                  <a:lnTo>
                    <a:pt x="281" y="216"/>
                  </a:lnTo>
                  <a:close/>
                  <a:moveTo>
                    <a:pt x="417" y="210"/>
                  </a:moveTo>
                  <a:cubicBezTo>
                    <a:pt x="405" y="216"/>
                    <a:pt x="392" y="220"/>
                    <a:pt x="377" y="220"/>
                  </a:cubicBezTo>
                  <a:cubicBezTo>
                    <a:pt x="364" y="220"/>
                    <a:pt x="352" y="217"/>
                    <a:pt x="342" y="211"/>
                  </a:cubicBezTo>
                  <a:cubicBezTo>
                    <a:pt x="331" y="205"/>
                    <a:pt x="323" y="196"/>
                    <a:pt x="317" y="185"/>
                  </a:cubicBezTo>
                  <a:cubicBezTo>
                    <a:pt x="311" y="174"/>
                    <a:pt x="309" y="162"/>
                    <a:pt x="309" y="148"/>
                  </a:cubicBezTo>
                  <a:cubicBezTo>
                    <a:pt x="309" y="124"/>
                    <a:pt x="315" y="105"/>
                    <a:pt x="329" y="90"/>
                  </a:cubicBezTo>
                  <a:cubicBezTo>
                    <a:pt x="343" y="76"/>
                    <a:pt x="361" y="69"/>
                    <a:pt x="383" y="69"/>
                  </a:cubicBezTo>
                  <a:cubicBezTo>
                    <a:pt x="396" y="69"/>
                    <a:pt x="407" y="71"/>
                    <a:pt x="417" y="76"/>
                  </a:cubicBezTo>
                  <a:cubicBezTo>
                    <a:pt x="417" y="100"/>
                    <a:pt x="417" y="100"/>
                    <a:pt x="417" y="100"/>
                  </a:cubicBezTo>
                  <a:cubicBezTo>
                    <a:pt x="406" y="92"/>
                    <a:pt x="395" y="89"/>
                    <a:pt x="383" y="89"/>
                  </a:cubicBezTo>
                  <a:cubicBezTo>
                    <a:pt x="368" y="89"/>
                    <a:pt x="355" y="94"/>
                    <a:pt x="346" y="104"/>
                  </a:cubicBezTo>
                  <a:cubicBezTo>
                    <a:pt x="337" y="115"/>
                    <a:pt x="332" y="129"/>
                    <a:pt x="332" y="146"/>
                  </a:cubicBezTo>
                  <a:cubicBezTo>
                    <a:pt x="332" y="163"/>
                    <a:pt x="337" y="176"/>
                    <a:pt x="345" y="186"/>
                  </a:cubicBezTo>
                  <a:cubicBezTo>
                    <a:pt x="354" y="195"/>
                    <a:pt x="366" y="200"/>
                    <a:pt x="381" y="200"/>
                  </a:cubicBezTo>
                  <a:cubicBezTo>
                    <a:pt x="394" y="200"/>
                    <a:pt x="405" y="196"/>
                    <a:pt x="417" y="188"/>
                  </a:cubicBezTo>
                  <a:lnTo>
                    <a:pt x="417" y="210"/>
                  </a:lnTo>
                  <a:close/>
                  <a:moveTo>
                    <a:pt x="519" y="96"/>
                  </a:moveTo>
                  <a:cubicBezTo>
                    <a:pt x="515" y="93"/>
                    <a:pt x="509" y="91"/>
                    <a:pt x="501" y="91"/>
                  </a:cubicBezTo>
                  <a:cubicBezTo>
                    <a:pt x="491" y="91"/>
                    <a:pt x="483" y="96"/>
                    <a:pt x="476" y="105"/>
                  </a:cubicBezTo>
                  <a:cubicBezTo>
                    <a:pt x="470" y="115"/>
                    <a:pt x="467" y="128"/>
                    <a:pt x="467" y="143"/>
                  </a:cubicBezTo>
                  <a:cubicBezTo>
                    <a:pt x="467" y="216"/>
                    <a:pt x="467" y="216"/>
                    <a:pt x="467" y="216"/>
                  </a:cubicBezTo>
                  <a:cubicBezTo>
                    <a:pt x="444" y="216"/>
                    <a:pt x="444" y="216"/>
                    <a:pt x="444" y="216"/>
                  </a:cubicBezTo>
                  <a:cubicBezTo>
                    <a:pt x="444" y="72"/>
                    <a:pt x="444" y="72"/>
                    <a:pt x="444" y="72"/>
                  </a:cubicBezTo>
                  <a:cubicBezTo>
                    <a:pt x="467" y="72"/>
                    <a:pt x="467" y="72"/>
                    <a:pt x="467" y="72"/>
                  </a:cubicBezTo>
                  <a:cubicBezTo>
                    <a:pt x="467" y="102"/>
                    <a:pt x="467" y="102"/>
                    <a:pt x="467" y="102"/>
                  </a:cubicBezTo>
                  <a:cubicBezTo>
                    <a:pt x="467" y="102"/>
                    <a:pt x="467" y="102"/>
                    <a:pt x="467" y="102"/>
                  </a:cubicBezTo>
                  <a:cubicBezTo>
                    <a:pt x="470" y="92"/>
                    <a:pt x="475" y="84"/>
                    <a:pt x="482" y="78"/>
                  </a:cubicBezTo>
                  <a:cubicBezTo>
                    <a:pt x="489" y="73"/>
                    <a:pt x="496" y="70"/>
                    <a:pt x="505" y="70"/>
                  </a:cubicBezTo>
                  <a:cubicBezTo>
                    <a:pt x="511" y="70"/>
                    <a:pt x="516" y="70"/>
                    <a:pt x="519" y="72"/>
                  </a:cubicBezTo>
                  <a:lnTo>
                    <a:pt x="519" y="96"/>
                  </a:lnTo>
                  <a:close/>
                  <a:moveTo>
                    <a:pt x="663" y="144"/>
                  </a:moveTo>
                  <a:cubicBezTo>
                    <a:pt x="663" y="167"/>
                    <a:pt x="657" y="185"/>
                    <a:pt x="644" y="199"/>
                  </a:cubicBezTo>
                  <a:cubicBezTo>
                    <a:pt x="631" y="213"/>
                    <a:pt x="613" y="220"/>
                    <a:pt x="591" y="220"/>
                  </a:cubicBezTo>
                  <a:cubicBezTo>
                    <a:pt x="570" y="220"/>
                    <a:pt x="553" y="213"/>
                    <a:pt x="540" y="200"/>
                  </a:cubicBezTo>
                  <a:cubicBezTo>
                    <a:pt x="528" y="186"/>
                    <a:pt x="521" y="168"/>
                    <a:pt x="521" y="146"/>
                  </a:cubicBezTo>
                  <a:cubicBezTo>
                    <a:pt x="521" y="122"/>
                    <a:pt x="528" y="103"/>
                    <a:pt x="541" y="90"/>
                  </a:cubicBezTo>
                  <a:cubicBezTo>
                    <a:pt x="554" y="76"/>
                    <a:pt x="572" y="69"/>
                    <a:pt x="595" y="69"/>
                  </a:cubicBezTo>
                  <a:cubicBezTo>
                    <a:pt x="616" y="69"/>
                    <a:pt x="633" y="76"/>
                    <a:pt x="645" y="89"/>
                  </a:cubicBezTo>
                  <a:cubicBezTo>
                    <a:pt x="657" y="102"/>
                    <a:pt x="663" y="121"/>
                    <a:pt x="663" y="144"/>
                  </a:cubicBezTo>
                  <a:close/>
                  <a:moveTo>
                    <a:pt x="639" y="145"/>
                  </a:moveTo>
                  <a:cubicBezTo>
                    <a:pt x="639" y="127"/>
                    <a:pt x="635" y="113"/>
                    <a:pt x="627" y="103"/>
                  </a:cubicBezTo>
                  <a:cubicBezTo>
                    <a:pt x="619" y="93"/>
                    <a:pt x="608" y="89"/>
                    <a:pt x="593" y="89"/>
                  </a:cubicBezTo>
                  <a:cubicBezTo>
                    <a:pt x="578" y="89"/>
                    <a:pt x="567" y="93"/>
                    <a:pt x="558" y="103"/>
                  </a:cubicBezTo>
                  <a:cubicBezTo>
                    <a:pt x="549" y="113"/>
                    <a:pt x="545" y="127"/>
                    <a:pt x="545" y="145"/>
                  </a:cubicBezTo>
                  <a:cubicBezTo>
                    <a:pt x="545" y="162"/>
                    <a:pt x="549" y="176"/>
                    <a:pt x="558" y="186"/>
                  </a:cubicBezTo>
                  <a:cubicBezTo>
                    <a:pt x="567" y="195"/>
                    <a:pt x="578" y="200"/>
                    <a:pt x="593" y="200"/>
                  </a:cubicBezTo>
                  <a:cubicBezTo>
                    <a:pt x="608" y="200"/>
                    <a:pt x="620" y="195"/>
                    <a:pt x="628" y="186"/>
                  </a:cubicBezTo>
                  <a:cubicBezTo>
                    <a:pt x="635" y="176"/>
                    <a:pt x="639" y="163"/>
                    <a:pt x="639" y="145"/>
                  </a:cubicBezTo>
                  <a:close/>
                  <a:moveTo>
                    <a:pt x="770" y="178"/>
                  </a:moveTo>
                  <a:cubicBezTo>
                    <a:pt x="770" y="190"/>
                    <a:pt x="765" y="200"/>
                    <a:pt x="755" y="208"/>
                  </a:cubicBezTo>
                  <a:cubicBezTo>
                    <a:pt x="746" y="216"/>
                    <a:pt x="733" y="220"/>
                    <a:pt x="717" y="220"/>
                  </a:cubicBezTo>
                  <a:cubicBezTo>
                    <a:pt x="703" y="220"/>
                    <a:pt x="691" y="217"/>
                    <a:pt x="681" y="211"/>
                  </a:cubicBezTo>
                  <a:cubicBezTo>
                    <a:pt x="681" y="186"/>
                    <a:pt x="681" y="186"/>
                    <a:pt x="681" y="186"/>
                  </a:cubicBezTo>
                  <a:cubicBezTo>
                    <a:pt x="693" y="196"/>
                    <a:pt x="705" y="200"/>
                    <a:pt x="719" y="200"/>
                  </a:cubicBezTo>
                  <a:cubicBezTo>
                    <a:pt x="737" y="200"/>
                    <a:pt x="746" y="193"/>
                    <a:pt x="746" y="180"/>
                  </a:cubicBezTo>
                  <a:cubicBezTo>
                    <a:pt x="746" y="175"/>
                    <a:pt x="744" y="170"/>
                    <a:pt x="741" y="167"/>
                  </a:cubicBezTo>
                  <a:cubicBezTo>
                    <a:pt x="737" y="163"/>
                    <a:pt x="729" y="159"/>
                    <a:pt x="716" y="153"/>
                  </a:cubicBezTo>
                  <a:cubicBezTo>
                    <a:pt x="704" y="148"/>
                    <a:pt x="695" y="142"/>
                    <a:pt x="689" y="135"/>
                  </a:cubicBezTo>
                  <a:cubicBezTo>
                    <a:pt x="684" y="129"/>
                    <a:pt x="681" y="121"/>
                    <a:pt x="681" y="111"/>
                  </a:cubicBezTo>
                  <a:cubicBezTo>
                    <a:pt x="681" y="99"/>
                    <a:pt x="686" y="89"/>
                    <a:pt x="696" y="81"/>
                  </a:cubicBezTo>
                  <a:cubicBezTo>
                    <a:pt x="705" y="73"/>
                    <a:pt x="718" y="69"/>
                    <a:pt x="732" y="69"/>
                  </a:cubicBezTo>
                  <a:cubicBezTo>
                    <a:pt x="744" y="69"/>
                    <a:pt x="754" y="71"/>
                    <a:pt x="763" y="76"/>
                  </a:cubicBezTo>
                  <a:cubicBezTo>
                    <a:pt x="763" y="99"/>
                    <a:pt x="763" y="99"/>
                    <a:pt x="763" y="99"/>
                  </a:cubicBezTo>
                  <a:cubicBezTo>
                    <a:pt x="754" y="92"/>
                    <a:pt x="743" y="89"/>
                    <a:pt x="730" y="89"/>
                  </a:cubicBezTo>
                  <a:cubicBezTo>
                    <a:pt x="723" y="89"/>
                    <a:pt x="717" y="90"/>
                    <a:pt x="712" y="94"/>
                  </a:cubicBezTo>
                  <a:cubicBezTo>
                    <a:pt x="707" y="98"/>
                    <a:pt x="705" y="103"/>
                    <a:pt x="705" y="109"/>
                  </a:cubicBezTo>
                  <a:cubicBezTo>
                    <a:pt x="705" y="115"/>
                    <a:pt x="707" y="120"/>
                    <a:pt x="710" y="123"/>
                  </a:cubicBezTo>
                  <a:cubicBezTo>
                    <a:pt x="714" y="127"/>
                    <a:pt x="721" y="131"/>
                    <a:pt x="733" y="135"/>
                  </a:cubicBezTo>
                  <a:cubicBezTo>
                    <a:pt x="746" y="141"/>
                    <a:pt x="756" y="147"/>
                    <a:pt x="761" y="154"/>
                  </a:cubicBezTo>
                  <a:cubicBezTo>
                    <a:pt x="767" y="160"/>
                    <a:pt x="770" y="168"/>
                    <a:pt x="770" y="178"/>
                  </a:cubicBezTo>
                  <a:close/>
                  <a:moveTo>
                    <a:pt x="926" y="144"/>
                  </a:moveTo>
                  <a:cubicBezTo>
                    <a:pt x="926" y="167"/>
                    <a:pt x="920" y="185"/>
                    <a:pt x="907" y="199"/>
                  </a:cubicBezTo>
                  <a:cubicBezTo>
                    <a:pt x="894" y="213"/>
                    <a:pt x="877" y="220"/>
                    <a:pt x="855" y="220"/>
                  </a:cubicBezTo>
                  <a:cubicBezTo>
                    <a:pt x="833" y="220"/>
                    <a:pt x="816" y="213"/>
                    <a:pt x="804" y="200"/>
                  </a:cubicBezTo>
                  <a:cubicBezTo>
                    <a:pt x="791" y="186"/>
                    <a:pt x="785" y="168"/>
                    <a:pt x="785" y="146"/>
                  </a:cubicBezTo>
                  <a:cubicBezTo>
                    <a:pt x="785" y="122"/>
                    <a:pt x="791" y="103"/>
                    <a:pt x="804" y="90"/>
                  </a:cubicBezTo>
                  <a:cubicBezTo>
                    <a:pt x="817" y="76"/>
                    <a:pt x="835" y="69"/>
                    <a:pt x="858" y="69"/>
                  </a:cubicBezTo>
                  <a:cubicBezTo>
                    <a:pt x="879" y="69"/>
                    <a:pt x="896" y="76"/>
                    <a:pt x="908" y="89"/>
                  </a:cubicBezTo>
                  <a:cubicBezTo>
                    <a:pt x="920" y="102"/>
                    <a:pt x="926" y="121"/>
                    <a:pt x="926" y="144"/>
                  </a:cubicBezTo>
                  <a:close/>
                  <a:moveTo>
                    <a:pt x="903" y="145"/>
                  </a:moveTo>
                  <a:cubicBezTo>
                    <a:pt x="903" y="127"/>
                    <a:pt x="899" y="113"/>
                    <a:pt x="891" y="103"/>
                  </a:cubicBezTo>
                  <a:cubicBezTo>
                    <a:pt x="883" y="93"/>
                    <a:pt x="871" y="89"/>
                    <a:pt x="856" y="89"/>
                  </a:cubicBezTo>
                  <a:cubicBezTo>
                    <a:pt x="842" y="89"/>
                    <a:pt x="830" y="93"/>
                    <a:pt x="821" y="103"/>
                  </a:cubicBezTo>
                  <a:cubicBezTo>
                    <a:pt x="813" y="113"/>
                    <a:pt x="808" y="127"/>
                    <a:pt x="808" y="145"/>
                  </a:cubicBezTo>
                  <a:cubicBezTo>
                    <a:pt x="808" y="162"/>
                    <a:pt x="813" y="176"/>
                    <a:pt x="821" y="186"/>
                  </a:cubicBezTo>
                  <a:cubicBezTo>
                    <a:pt x="830" y="195"/>
                    <a:pt x="842" y="200"/>
                    <a:pt x="856" y="200"/>
                  </a:cubicBezTo>
                  <a:cubicBezTo>
                    <a:pt x="871" y="200"/>
                    <a:pt x="883" y="195"/>
                    <a:pt x="891" y="186"/>
                  </a:cubicBezTo>
                  <a:cubicBezTo>
                    <a:pt x="899" y="176"/>
                    <a:pt x="903" y="163"/>
                    <a:pt x="903" y="145"/>
                  </a:cubicBezTo>
                  <a:close/>
                  <a:moveTo>
                    <a:pt x="1020" y="23"/>
                  </a:moveTo>
                  <a:cubicBezTo>
                    <a:pt x="1016" y="21"/>
                    <a:pt x="1011" y="20"/>
                    <a:pt x="1005" y="20"/>
                  </a:cubicBezTo>
                  <a:cubicBezTo>
                    <a:pt x="989" y="20"/>
                    <a:pt x="981" y="30"/>
                    <a:pt x="981" y="50"/>
                  </a:cubicBezTo>
                  <a:cubicBezTo>
                    <a:pt x="981" y="72"/>
                    <a:pt x="981" y="72"/>
                    <a:pt x="981" y="72"/>
                  </a:cubicBezTo>
                  <a:cubicBezTo>
                    <a:pt x="1015" y="72"/>
                    <a:pt x="1015" y="72"/>
                    <a:pt x="1015" y="72"/>
                  </a:cubicBezTo>
                  <a:cubicBezTo>
                    <a:pt x="1015" y="92"/>
                    <a:pt x="1015" y="92"/>
                    <a:pt x="1015" y="92"/>
                  </a:cubicBezTo>
                  <a:cubicBezTo>
                    <a:pt x="981" y="92"/>
                    <a:pt x="981" y="92"/>
                    <a:pt x="981" y="92"/>
                  </a:cubicBezTo>
                  <a:cubicBezTo>
                    <a:pt x="981" y="216"/>
                    <a:pt x="981" y="216"/>
                    <a:pt x="981" y="216"/>
                  </a:cubicBezTo>
                  <a:cubicBezTo>
                    <a:pt x="958" y="216"/>
                    <a:pt x="958" y="216"/>
                    <a:pt x="958" y="216"/>
                  </a:cubicBezTo>
                  <a:cubicBezTo>
                    <a:pt x="958" y="92"/>
                    <a:pt x="958" y="92"/>
                    <a:pt x="958" y="92"/>
                  </a:cubicBezTo>
                  <a:cubicBezTo>
                    <a:pt x="933" y="92"/>
                    <a:pt x="933" y="92"/>
                    <a:pt x="933" y="92"/>
                  </a:cubicBezTo>
                  <a:cubicBezTo>
                    <a:pt x="933" y="72"/>
                    <a:pt x="933" y="72"/>
                    <a:pt x="933" y="72"/>
                  </a:cubicBezTo>
                  <a:cubicBezTo>
                    <a:pt x="958" y="72"/>
                    <a:pt x="958" y="72"/>
                    <a:pt x="958" y="72"/>
                  </a:cubicBezTo>
                  <a:cubicBezTo>
                    <a:pt x="958" y="49"/>
                    <a:pt x="958" y="49"/>
                    <a:pt x="958" y="49"/>
                  </a:cubicBezTo>
                  <a:cubicBezTo>
                    <a:pt x="958" y="34"/>
                    <a:pt x="962" y="23"/>
                    <a:pt x="971" y="14"/>
                  </a:cubicBezTo>
                  <a:cubicBezTo>
                    <a:pt x="979" y="5"/>
                    <a:pt x="990" y="0"/>
                    <a:pt x="1004" y="0"/>
                  </a:cubicBezTo>
                  <a:cubicBezTo>
                    <a:pt x="1011" y="0"/>
                    <a:pt x="1016" y="1"/>
                    <a:pt x="1020" y="3"/>
                  </a:cubicBezTo>
                  <a:lnTo>
                    <a:pt x="1020" y="23"/>
                  </a:lnTo>
                  <a:close/>
                  <a:moveTo>
                    <a:pt x="1098" y="215"/>
                  </a:moveTo>
                  <a:cubicBezTo>
                    <a:pt x="1093" y="218"/>
                    <a:pt x="1086" y="220"/>
                    <a:pt x="1077" y="220"/>
                  </a:cubicBezTo>
                  <a:cubicBezTo>
                    <a:pt x="1052" y="220"/>
                    <a:pt x="1039" y="205"/>
                    <a:pt x="1039" y="177"/>
                  </a:cubicBezTo>
                  <a:cubicBezTo>
                    <a:pt x="1039" y="92"/>
                    <a:pt x="1039" y="92"/>
                    <a:pt x="1039" y="92"/>
                  </a:cubicBezTo>
                  <a:cubicBezTo>
                    <a:pt x="1014" y="92"/>
                    <a:pt x="1014" y="92"/>
                    <a:pt x="1014" y="92"/>
                  </a:cubicBezTo>
                  <a:cubicBezTo>
                    <a:pt x="1014" y="72"/>
                    <a:pt x="1014" y="72"/>
                    <a:pt x="1014" y="72"/>
                  </a:cubicBezTo>
                  <a:cubicBezTo>
                    <a:pt x="1039" y="72"/>
                    <a:pt x="1039" y="72"/>
                    <a:pt x="1039" y="72"/>
                  </a:cubicBezTo>
                  <a:cubicBezTo>
                    <a:pt x="1039" y="37"/>
                    <a:pt x="1039" y="37"/>
                    <a:pt x="1039" y="37"/>
                  </a:cubicBezTo>
                  <a:cubicBezTo>
                    <a:pt x="1062" y="30"/>
                    <a:pt x="1062" y="30"/>
                    <a:pt x="1062" y="30"/>
                  </a:cubicBezTo>
                  <a:cubicBezTo>
                    <a:pt x="1062" y="72"/>
                    <a:pt x="1062" y="72"/>
                    <a:pt x="1062" y="72"/>
                  </a:cubicBezTo>
                  <a:cubicBezTo>
                    <a:pt x="1098" y="72"/>
                    <a:pt x="1098" y="72"/>
                    <a:pt x="1098" y="72"/>
                  </a:cubicBezTo>
                  <a:cubicBezTo>
                    <a:pt x="1098" y="92"/>
                    <a:pt x="1098" y="92"/>
                    <a:pt x="1098" y="92"/>
                  </a:cubicBezTo>
                  <a:cubicBezTo>
                    <a:pt x="1062" y="92"/>
                    <a:pt x="1062" y="92"/>
                    <a:pt x="1062" y="92"/>
                  </a:cubicBezTo>
                  <a:cubicBezTo>
                    <a:pt x="1062" y="173"/>
                    <a:pt x="1062" y="173"/>
                    <a:pt x="1062" y="173"/>
                  </a:cubicBezTo>
                  <a:cubicBezTo>
                    <a:pt x="1062" y="183"/>
                    <a:pt x="1064" y="190"/>
                    <a:pt x="1067" y="194"/>
                  </a:cubicBezTo>
                  <a:cubicBezTo>
                    <a:pt x="1070" y="198"/>
                    <a:pt x="1076" y="200"/>
                    <a:pt x="1083" y="200"/>
                  </a:cubicBezTo>
                  <a:cubicBezTo>
                    <a:pt x="1089" y="200"/>
                    <a:pt x="1094" y="198"/>
                    <a:pt x="1098" y="195"/>
                  </a:cubicBezTo>
                  <a:lnTo>
                    <a:pt x="1098" y="215"/>
                  </a:lnTo>
                  <a:close/>
                  <a:moveTo>
                    <a:pt x="134" y="446"/>
                  </a:moveTo>
                  <a:cubicBezTo>
                    <a:pt x="134" y="463"/>
                    <a:pt x="128" y="477"/>
                    <a:pt x="116" y="488"/>
                  </a:cubicBezTo>
                  <a:cubicBezTo>
                    <a:pt x="103" y="499"/>
                    <a:pt x="88" y="504"/>
                    <a:pt x="69" y="504"/>
                  </a:cubicBezTo>
                  <a:cubicBezTo>
                    <a:pt x="10" y="504"/>
                    <a:pt x="10" y="504"/>
                    <a:pt x="10" y="504"/>
                  </a:cubicBezTo>
                  <a:cubicBezTo>
                    <a:pt x="10" y="303"/>
                    <a:pt x="10" y="303"/>
                    <a:pt x="10" y="303"/>
                  </a:cubicBezTo>
                  <a:cubicBezTo>
                    <a:pt x="67" y="303"/>
                    <a:pt x="67" y="303"/>
                    <a:pt x="67" y="303"/>
                  </a:cubicBezTo>
                  <a:cubicBezTo>
                    <a:pt x="84" y="303"/>
                    <a:pt x="98" y="307"/>
                    <a:pt x="108" y="315"/>
                  </a:cubicBezTo>
                  <a:cubicBezTo>
                    <a:pt x="119" y="324"/>
                    <a:pt x="124" y="335"/>
                    <a:pt x="124" y="349"/>
                  </a:cubicBezTo>
                  <a:cubicBezTo>
                    <a:pt x="124" y="360"/>
                    <a:pt x="121" y="370"/>
                    <a:pt x="115" y="378"/>
                  </a:cubicBezTo>
                  <a:cubicBezTo>
                    <a:pt x="108" y="387"/>
                    <a:pt x="100" y="393"/>
                    <a:pt x="89" y="397"/>
                  </a:cubicBezTo>
                  <a:cubicBezTo>
                    <a:pt x="89" y="397"/>
                    <a:pt x="89" y="397"/>
                    <a:pt x="89" y="397"/>
                  </a:cubicBezTo>
                  <a:cubicBezTo>
                    <a:pt x="103" y="399"/>
                    <a:pt x="114" y="404"/>
                    <a:pt x="122" y="413"/>
                  </a:cubicBezTo>
                  <a:cubicBezTo>
                    <a:pt x="130" y="421"/>
                    <a:pt x="134" y="433"/>
                    <a:pt x="134" y="446"/>
                  </a:cubicBezTo>
                  <a:close/>
                  <a:moveTo>
                    <a:pt x="99" y="353"/>
                  </a:moveTo>
                  <a:cubicBezTo>
                    <a:pt x="99" y="334"/>
                    <a:pt x="86" y="324"/>
                    <a:pt x="61" y="324"/>
                  </a:cubicBezTo>
                  <a:cubicBezTo>
                    <a:pt x="33" y="324"/>
                    <a:pt x="33" y="324"/>
                    <a:pt x="33" y="324"/>
                  </a:cubicBezTo>
                  <a:cubicBezTo>
                    <a:pt x="33" y="389"/>
                    <a:pt x="33" y="389"/>
                    <a:pt x="33" y="389"/>
                  </a:cubicBezTo>
                  <a:cubicBezTo>
                    <a:pt x="58" y="389"/>
                    <a:pt x="58" y="389"/>
                    <a:pt x="58" y="389"/>
                  </a:cubicBezTo>
                  <a:cubicBezTo>
                    <a:pt x="70" y="389"/>
                    <a:pt x="81" y="386"/>
                    <a:pt x="88" y="380"/>
                  </a:cubicBezTo>
                  <a:cubicBezTo>
                    <a:pt x="95" y="374"/>
                    <a:pt x="99" y="365"/>
                    <a:pt x="99" y="353"/>
                  </a:cubicBezTo>
                  <a:close/>
                  <a:moveTo>
                    <a:pt x="109" y="446"/>
                  </a:moveTo>
                  <a:cubicBezTo>
                    <a:pt x="109" y="422"/>
                    <a:pt x="93" y="410"/>
                    <a:pt x="61" y="410"/>
                  </a:cubicBezTo>
                  <a:cubicBezTo>
                    <a:pt x="33" y="410"/>
                    <a:pt x="33" y="410"/>
                    <a:pt x="33" y="410"/>
                  </a:cubicBezTo>
                  <a:cubicBezTo>
                    <a:pt x="33" y="483"/>
                    <a:pt x="33" y="483"/>
                    <a:pt x="33" y="483"/>
                  </a:cubicBezTo>
                  <a:cubicBezTo>
                    <a:pt x="65" y="483"/>
                    <a:pt x="65" y="483"/>
                    <a:pt x="65" y="483"/>
                  </a:cubicBezTo>
                  <a:cubicBezTo>
                    <a:pt x="79" y="483"/>
                    <a:pt x="90" y="480"/>
                    <a:pt x="98" y="473"/>
                  </a:cubicBezTo>
                  <a:cubicBezTo>
                    <a:pt x="105" y="466"/>
                    <a:pt x="109" y="457"/>
                    <a:pt x="109" y="446"/>
                  </a:cubicBezTo>
                  <a:close/>
                  <a:moveTo>
                    <a:pt x="191" y="309"/>
                  </a:moveTo>
                  <a:cubicBezTo>
                    <a:pt x="191" y="313"/>
                    <a:pt x="190" y="317"/>
                    <a:pt x="187" y="320"/>
                  </a:cubicBezTo>
                  <a:cubicBezTo>
                    <a:pt x="184" y="322"/>
                    <a:pt x="180" y="324"/>
                    <a:pt x="176" y="324"/>
                  </a:cubicBezTo>
                  <a:cubicBezTo>
                    <a:pt x="172" y="324"/>
                    <a:pt x="168" y="322"/>
                    <a:pt x="165" y="320"/>
                  </a:cubicBezTo>
                  <a:cubicBezTo>
                    <a:pt x="162" y="317"/>
                    <a:pt x="161" y="313"/>
                    <a:pt x="161" y="309"/>
                  </a:cubicBezTo>
                  <a:cubicBezTo>
                    <a:pt x="161" y="305"/>
                    <a:pt x="162" y="301"/>
                    <a:pt x="165" y="298"/>
                  </a:cubicBezTo>
                  <a:cubicBezTo>
                    <a:pt x="168" y="295"/>
                    <a:pt x="172" y="294"/>
                    <a:pt x="176" y="294"/>
                  </a:cubicBezTo>
                  <a:cubicBezTo>
                    <a:pt x="180" y="294"/>
                    <a:pt x="184" y="295"/>
                    <a:pt x="187" y="298"/>
                  </a:cubicBezTo>
                  <a:cubicBezTo>
                    <a:pt x="190" y="301"/>
                    <a:pt x="191" y="305"/>
                    <a:pt x="191" y="309"/>
                  </a:cubicBezTo>
                  <a:close/>
                  <a:moveTo>
                    <a:pt x="187" y="504"/>
                  </a:moveTo>
                  <a:cubicBezTo>
                    <a:pt x="164" y="504"/>
                    <a:pt x="164" y="504"/>
                    <a:pt x="164" y="504"/>
                  </a:cubicBezTo>
                  <a:cubicBezTo>
                    <a:pt x="164" y="360"/>
                    <a:pt x="164" y="360"/>
                    <a:pt x="164" y="360"/>
                  </a:cubicBezTo>
                  <a:cubicBezTo>
                    <a:pt x="187" y="360"/>
                    <a:pt x="187" y="360"/>
                    <a:pt x="187" y="360"/>
                  </a:cubicBezTo>
                  <a:lnTo>
                    <a:pt x="187" y="504"/>
                  </a:lnTo>
                  <a:close/>
                  <a:moveTo>
                    <a:pt x="327" y="367"/>
                  </a:moveTo>
                  <a:cubicBezTo>
                    <a:pt x="241" y="485"/>
                    <a:pt x="241" y="485"/>
                    <a:pt x="241" y="485"/>
                  </a:cubicBezTo>
                  <a:cubicBezTo>
                    <a:pt x="326" y="485"/>
                    <a:pt x="326" y="485"/>
                    <a:pt x="326" y="485"/>
                  </a:cubicBezTo>
                  <a:cubicBezTo>
                    <a:pt x="326" y="504"/>
                    <a:pt x="326" y="504"/>
                    <a:pt x="326" y="504"/>
                  </a:cubicBezTo>
                  <a:cubicBezTo>
                    <a:pt x="207" y="504"/>
                    <a:pt x="207" y="504"/>
                    <a:pt x="207" y="504"/>
                  </a:cubicBezTo>
                  <a:cubicBezTo>
                    <a:pt x="207" y="497"/>
                    <a:pt x="207" y="497"/>
                    <a:pt x="207" y="497"/>
                  </a:cubicBezTo>
                  <a:cubicBezTo>
                    <a:pt x="293" y="380"/>
                    <a:pt x="293" y="380"/>
                    <a:pt x="293" y="380"/>
                  </a:cubicBezTo>
                  <a:cubicBezTo>
                    <a:pt x="215" y="380"/>
                    <a:pt x="215" y="380"/>
                    <a:pt x="215" y="380"/>
                  </a:cubicBezTo>
                  <a:cubicBezTo>
                    <a:pt x="215" y="360"/>
                    <a:pt x="215" y="360"/>
                    <a:pt x="215" y="360"/>
                  </a:cubicBezTo>
                  <a:cubicBezTo>
                    <a:pt x="327" y="360"/>
                    <a:pt x="327" y="360"/>
                    <a:pt x="327" y="360"/>
                  </a:cubicBezTo>
                  <a:lnTo>
                    <a:pt x="327" y="367"/>
                  </a:lnTo>
                  <a:close/>
                  <a:moveTo>
                    <a:pt x="456" y="324"/>
                  </a:moveTo>
                  <a:cubicBezTo>
                    <a:pt x="398" y="324"/>
                    <a:pt x="398" y="324"/>
                    <a:pt x="398" y="324"/>
                  </a:cubicBezTo>
                  <a:cubicBezTo>
                    <a:pt x="398" y="504"/>
                    <a:pt x="398" y="504"/>
                    <a:pt x="398" y="504"/>
                  </a:cubicBezTo>
                  <a:cubicBezTo>
                    <a:pt x="375" y="504"/>
                    <a:pt x="375" y="504"/>
                    <a:pt x="375" y="504"/>
                  </a:cubicBezTo>
                  <a:cubicBezTo>
                    <a:pt x="375" y="324"/>
                    <a:pt x="375" y="324"/>
                    <a:pt x="375" y="324"/>
                  </a:cubicBezTo>
                  <a:cubicBezTo>
                    <a:pt x="316" y="324"/>
                    <a:pt x="316" y="324"/>
                    <a:pt x="316" y="324"/>
                  </a:cubicBezTo>
                  <a:cubicBezTo>
                    <a:pt x="316" y="303"/>
                    <a:pt x="316" y="303"/>
                    <a:pt x="316" y="303"/>
                  </a:cubicBezTo>
                  <a:cubicBezTo>
                    <a:pt x="456" y="303"/>
                    <a:pt x="456" y="303"/>
                    <a:pt x="456" y="303"/>
                  </a:cubicBezTo>
                  <a:lnTo>
                    <a:pt x="456" y="324"/>
                  </a:lnTo>
                  <a:close/>
                  <a:moveTo>
                    <a:pt x="549" y="504"/>
                  </a:moveTo>
                  <a:cubicBezTo>
                    <a:pt x="526" y="504"/>
                    <a:pt x="526" y="504"/>
                    <a:pt x="526" y="504"/>
                  </a:cubicBezTo>
                  <a:cubicBezTo>
                    <a:pt x="526" y="482"/>
                    <a:pt x="526" y="482"/>
                    <a:pt x="526" y="482"/>
                  </a:cubicBezTo>
                  <a:cubicBezTo>
                    <a:pt x="525" y="482"/>
                    <a:pt x="525" y="482"/>
                    <a:pt x="525" y="482"/>
                  </a:cubicBezTo>
                  <a:cubicBezTo>
                    <a:pt x="515" y="499"/>
                    <a:pt x="500" y="508"/>
                    <a:pt x="481" y="508"/>
                  </a:cubicBezTo>
                  <a:cubicBezTo>
                    <a:pt x="467" y="508"/>
                    <a:pt x="456" y="504"/>
                    <a:pt x="447" y="497"/>
                  </a:cubicBezTo>
                  <a:cubicBezTo>
                    <a:pt x="439" y="489"/>
                    <a:pt x="435" y="479"/>
                    <a:pt x="435" y="466"/>
                  </a:cubicBezTo>
                  <a:cubicBezTo>
                    <a:pt x="435" y="439"/>
                    <a:pt x="451" y="424"/>
                    <a:pt x="482" y="419"/>
                  </a:cubicBezTo>
                  <a:cubicBezTo>
                    <a:pt x="526" y="413"/>
                    <a:pt x="526" y="413"/>
                    <a:pt x="526" y="413"/>
                  </a:cubicBezTo>
                  <a:cubicBezTo>
                    <a:pt x="526" y="389"/>
                    <a:pt x="516" y="377"/>
                    <a:pt x="496" y="377"/>
                  </a:cubicBezTo>
                  <a:cubicBezTo>
                    <a:pt x="479" y="377"/>
                    <a:pt x="463" y="382"/>
                    <a:pt x="449" y="394"/>
                  </a:cubicBezTo>
                  <a:cubicBezTo>
                    <a:pt x="449" y="370"/>
                    <a:pt x="449" y="370"/>
                    <a:pt x="449" y="370"/>
                  </a:cubicBezTo>
                  <a:cubicBezTo>
                    <a:pt x="453" y="367"/>
                    <a:pt x="460" y="364"/>
                    <a:pt x="471" y="361"/>
                  </a:cubicBezTo>
                  <a:cubicBezTo>
                    <a:pt x="481" y="358"/>
                    <a:pt x="490" y="357"/>
                    <a:pt x="498" y="357"/>
                  </a:cubicBezTo>
                  <a:cubicBezTo>
                    <a:pt x="532" y="357"/>
                    <a:pt x="549" y="375"/>
                    <a:pt x="549" y="411"/>
                  </a:cubicBezTo>
                  <a:lnTo>
                    <a:pt x="549" y="504"/>
                  </a:lnTo>
                  <a:close/>
                  <a:moveTo>
                    <a:pt x="526" y="432"/>
                  </a:moveTo>
                  <a:cubicBezTo>
                    <a:pt x="491" y="436"/>
                    <a:pt x="491" y="436"/>
                    <a:pt x="491" y="436"/>
                  </a:cubicBezTo>
                  <a:cubicBezTo>
                    <a:pt x="479" y="438"/>
                    <a:pt x="470" y="441"/>
                    <a:pt x="466" y="445"/>
                  </a:cubicBezTo>
                  <a:cubicBezTo>
                    <a:pt x="461" y="449"/>
                    <a:pt x="458" y="455"/>
                    <a:pt x="458" y="464"/>
                  </a:cubicBezTo>
                  <a:cubicBezTo>
                    <a:pt x="458" y="472"/>
                    <a:pt x="461" y="477"/>
                    <a:pt x="466" y="482"/>
                  </a:cubicBezTo>
                  <a:cubicBezTo>
                    <a:pt x="471" y="486"/>
                    <a:pt x="478" y="488"/>
                    <a:pt x="486" y="488"/>
                  </a:cubicBezTo>
                  <a:cubicBezTo>
                    <a:pt x="497" y="488"/>
                    <a:pt x="507" y="484"/>
                    <a:pt x="514" y="476"/>
                  </a:cubicBezTo>
                  <a:cubicBezTo>
                    <a:pt x="522" y="468"/>
                    <a:pt x="526" y="458"/>
                    <a:pt x="526" y="446"/>
                  </a:cubicBezTo>
                  <a:lnTo>
                    <a:pt x="526" y="432"/>
                  </a:lnTo>
                  <a:close/>
                  <a:moveTo>
                    <a:pt x="607" y="504"/>
                  </a:moveTo>
                  <a:cubicBezTo>
                    <a:pt x="584" y="504"/>
                    <a:pt x="584" y="504"/>
                    <a:pt x="584" y="504"/>
                  </a:cubicBezTo>
                  <a:cubicBezTo>
                    <a:pt x="584" y="291"/>
                    <a:pt x="584" y="291"/>
                    <a:pt x="584" y="291"/>
                  </a:cubicBezTo>
                  <a:cubicBezTo>
                    <a:pt x="607" y="291"/>
                    <a:pt x="607" y="291"/>
                    <a:pt x="607" y="291"/>
                  </a:cubicBezTo>
                  <a:lnTo>
                    <a:pt x="607" y="504"/>
                  </a:lnTo>
                  <a:close/>
                  <a:moveTo>
                    <a:pt x="766" y="504"/>
                  </a:moveTo>
                  <a:cubicBezTo>
                    <a:pt x="733" y="504"/>
                    <a:pt x="733" y="504"/>
                    <a:pt x="733" y="504"/>
                  </a:cubicBezTo>
                  <a:cubicBezTo>
                    <a:pt x="670" y="435"/>
                    <a:pt x="670" y="435"/>
                    <a:pt x="670" y="435"/>
                  </a:cubicBezTo>
                  <a:cubicBezTo>
                    <a:pt x="669" y="435"/>
                    <a:pt x="669" y="435"/>
                    <a:pt x="669" y="435"/>
                  </a:cubicBezTo>
                  <a:cubicBezTo>
                    <a:pt x="669" y="504"/>
                    <a:pt x="669" y="504"/>
                    <a:pt x="669" y="504"/>
                  </a:cubicBezTo>
                  <a:cubicBezTo>
                    <a:pt x="646" y="504"/>
                    <a:pt x="646" y="504"/>
                    <a:pt x="646" y="504"/>
                  </a:cubicBezTo>
                  <a:cubicBezTo>
                    <a:pt x="646" y="291"/>
                    <a:pt x="646" y="291"/>
                    <a:pt x="646" y="291"/>
                  </a:cubicBezTo>
                  <a:cubicBezTo>
                    <a:pt x="669" y="291"/>
                    <a:pt x="669" y="291"/>
                    <a:pt x="669" y="291"/>
                  </a:cubicBezTo>
                  <a:cubicBezTo>
                    <a:pt x="669" y="426"/>
                    <a:pt x="669" y="426"/>
                    <a:pt x="669" y="426"/>
                  </a:cubicBezTo>
                  <a:cubicBezTo>
                    <a:pt x="670" y="426"/>
                    <a:pt x="670" y="426"/>
                    <a:pt x="670" y="426"/>
                  </a:cubicBezTo>
                  <a:cubicBezTo>
                    <a:pt x="730" y="360"/>
                    <a:pt x="730" y="360"/>
                    <a:pt x="730" y="360"/>
                  </a:cubicBezTo>
                  <a:cubicBezTo>
                    <a:pt x="761" y="360"/>
                    <a:pt x="761" y="360"/>
                    <a:pt x="761" y="360"/>
                  </a:cubicBezTo>
                  <a:cubicBezTo>
                    <a:pt x="694" y="430"/>
                    <a:pt x="694" y="430"/>
                    <a:pt x="694" y="430"/>
                  </a:cubicBezTo>
                  <a:lnTo>
                    <a:pt x="766" y="504"/>
                  </a:lnTo>
                  <a:close/>
                  <a:moveTo>
                    <a:pt x="113" y="741"/>
                  </a:moveTo>
                  <a:cubicBezTo>
                    <a:pt x="113" y="758"/>
                    <a:pt x="107" y="772"/>
                    <a:pt x="95" y="781"/>
                  </a:cubicBezTo>
                  <a:cubicBezTo>
                    <a:pt x="83" y="791"/>
                    <a:pt x="66" y="796"/>
                    <a:pt x="46" y="796"/>
                  </a:cubicBezTo>
                  <a:cubicBezTo>
                    <a:pt x="38" y="796"/>
                    <a:pt x="30" y="795"/>
                    <a:pt x="20" y="792"/>
                  </a:cubicBezTo>
                  <a:cubicBezTo>
                    <a:pt x="11" y="790"/>
                    <a:pt x="4" y="787"/>
                    <a:pt x="0" y="784"/>
                  </a:cubicBezTo>
                  <a:cubicBezTo>
                    <a:pt x="0" y="756"/>
                    <a:pt x="0" y="756"/>
                    <a:pt x="0" y="756"/>
                  </a:cubicBezTo>
                  <a:cubicBezTo>
                    <a:pt x="6" y="762"/>
                    <a:pt x="14" y="766"/>
                    <a:pt x="23" y="769"/>
                  </a:cubicBezTo>
                  <a:cubicBezTo>
                    <a:pt x="32" y="773"/>
                    <a:pt x="41" y="774"/>
                    <a:pt x="49" y="774"/>
                  </a:cubicBezTo>
                  <a:cubicBezTo>
                    <a:pt x="75" y="774"/>
                    <a:pt x="88" y="764"/>
                    <a:pt x="88" y="744"/>
                  </a:cubicBezTo>
                  <a:cubicBezTo>
                    <a:pt x="88" y="736"/>
                    <a:pt x="85" y="729"/>
                    <a:pt x="80" y="723"/>
                  </a:cubicBezTo>
                  <a:cubicBezTo>
                    <a:pt x="74" y="716"/>
                    <a:pt x="63" y="709"/>
                    <a:pt x="46" y="699"/>
                  </a:cubicBezTo>
                  <a:cubicBezTo>
                    <a:pt x="29" y="689"/>
                    <a:pt x="17" y="680"/>
                    <a:pt x="11" y="672"/>
                  </a:cubicBezTo>
                  <a:cubicBezTo>
                    <a:pt x="4" y="664"/>
                    <a:pt x="1" y="653"/>
                    <a:pt x="1" y="641"/>
                  </a:cubicBezTo>
                  <a:cubicBezTo>
                    <a:pt x="1" y="625"/>
                    <a:pt x="7" y="612"/>
                    <a:pt x="19" y="602"/>
                  </a:cubicBezTo>
                  <a:cubicBezTo>
                    <a:pt x="30" y="592"/>
                    <a:pt x="46" y="587"/>
                    <a:pt x="65" y="587"/>
                  </a:cubicBezTo>
                  <a:cubicBezTo>
                    <a:pt x="83" y="587"/>
                    <a:pt x="96" y="590"/>
                    <a:pt x="104" y="594"/>
                  </a:cubicBezTo>
                  <a:cubicBezTo>
                    <a:pt x="104" y="621"/>
                    <a:pt x="104" y="621"/>
                    <a:pt x="104" y="621"/>
                  </a:cubicBezTo>
                  <a:cubicBezTo>
                    <a:pt x="94" y="613"/>
                    <a:pt x="80" y="609"/>
                    <a:pt x="63" y="609"/>
                  </a:cubicBezTo>
                  <a:cubicBezTo>
                    <a:pt x="52" y="609"/>
                    <a:pt x="43" y="611"/>
                    <a:pt x="36" y="617"/>
                  </a:cubicBezTo>
                  <a:cubicBezTo>
                    <a:pt x="29" y="623"/>
                    <a:pt x="25" y="630"/>
                    <a:pt x="25" y="639"/>
                  </a:cubicBezTo>
                  <a:cubicBezTo>
                    <a:pt x="25" y="646"/>
                    <a:pt x="26" y="651"/>
                    <a:pt x="29" y="655"/>
                  </a:cubicBezTo>
                  <a:cubicBezTo>
                    <a:pt x="31" y="659"/>
                    <a:pt x="34" y="663"/>
                    <a:pt x="39" y="667"/>
                  </a:cubicBezTo>
                  <a:cubicBezTo>
                    <a:pt x="44" y="671"/>
                    <a:pt x="53" y="676"/>
                    <a:pt x="65" y="683"/>
                  </a:cubicBezTo>
                  <a:cubicBezTo>
                    <a:pt x="82" y="693"/>
                    <a:pt x="95" y="702"/>
                    <a:pt x="102" y="711"/>
                  </a:cubicBezTo>
                  <a:cubicBezTo>
                    <a:pt x="109" y="720"/>
                    <a:pt x="113" y="730"/>
                    <a:pt x="113" y="741"/>
                  </a:cubicBezTo>
                  <a:close/>
                  <a:moveTo>
                    <a:pt x="257" y="726"/>
                  </a:moveTo>
                  <a:cubicBezTo>
                    <a:pt x="155" y="726"/>
                    <a:pt x="155" y="726"/>
                    <a:pt x="155" y="726"/>
                  </a:cubicBezTo>
                  <a:cubicBezTo>
                    <a:pt x="155" y="742"/>
                    <a:pt x="160" y="755"/>
                    <a:pt x="168" y="763"/>
                  </a:cubicBezTo>
                  <a:cubicBezTo>
                    <a:pt x="176" y="772"/>
                    <a:pt x="187" y="776"/>
                    <a:pt x="202" y="776"/>
                  </a:cubicBezTo>
                  <a:cubicBezTo>
                    <a:pt x="218" y="776"/>
                    <a:pt x="233" y="771"/>
                    <a:pt x="247" y="760"/>
                  </a:cubicBezTo>
                  <a:cubicBezTo>
                    <a:pt x="247" y="782"/>
                    <a:pt x="247" y="782"/>
                    <a:pt x="247" y="782"/>
                  </a:cubicBezTo>
                  <a:cubicBezTo>
                    <a:pt x="234" y="791"/>
                    <a:pt x="217" y="796"/>
                    <a:pt x="196" y="796"/>
                  </a:cubicBezTo>
                  <a:cubicBezTo>
                    <a:pt x="176" y="796"/>
                    <a:pt x="160" y="789"/>
                    <a:pt x="148" y="776"/>
                  </a:cubicBezTo>
                  <a:cubicBezTo>
                    <a:pt x="137" y="763"/>
                    <a:pt x="131" y="744"/>
                    <a:pt x="131" y="721"/>
                  </a:cubicBezTo>
                  <a:cubicBezTo>
                    <a:pt x="131" y="707"/>
                    <a:pt x="134" y="694"/>
                    <a:pt x="140" y="682"/>
                  </a:cubicBezTo>
                  <a:cubicBezTo>
                    <a:pt x="146" y="670"/>
                    <a:pt x="153" y="661"/>
                    <a:pt x="164" y="655"/>
                  </a:cubicBezTo>
                  <a:cubicBezTo>
                    <a:pt x="174" y="648"/>
                    <a:pt x="185" y="645"/>
                    <a:pt x="197" y="645"/>
                  </a:cubicBezTo>
                  <a:cubicBezTo>
                    <a:pt x="216" y="645"/>
                    <a:pt x="231" y="651"/>
                    <a:pt x="241" y="663"/>
                  </a:cubicBezTo>
                  <a:cubicBezTo>
                    <a:pt x="251" y="675"/>
                    <a:pt x="257" y="692"/>
                    <a:pt x="257" y="714"/>
                  </a:cubicBezTo>
                  <a:lnTo>
                    <a:pt x="257" y="726"/>
                  </a:lnTo>
                  <a:close/>
                  <a:moveTo>
                    <a:pt x="233" y="707"/>
                  </a:moveTo>
                  <a:cubicBezTo>
                    <a:pt x="233" y="693"/>
                    <a:pt x="230" y="683"/>
                    <a:pt x="223" y="676"/>
                  </a:cubicBezTo>
                  <a:cubicBezTo>
                    <a:pt x="217" y="668"/>
                    <a:pt x="208" y="665"/>
                    <a:pt x="197" y="665"/>
                  </a:cubicBezTo>
                  <a:cubicBezTo>
                    <a:pt x="186" y="665"/>
                    <a:pt x="177" y="668"/>
                    <a:pt x="170" y="676"/>
                  </a:cubicBezTo>
                  <a:cubicBezTo>
                    <a:pt x="162" y="684"/>
                    <a:pt x="157" y="694"/>
                    <a:pt x="155" y="707"/>
                  </a:cubicBezTo>
                  <a:lnTo>
                    <a:pt x="233" y="707"/>
                  </a:lnTo>
                  <a:close/>
                  <a:moveTo>
                    <a:pt x="358" y="672"/>
                  </a:moveTo>
                  <a:cubicBezTo>
                    <a:pt x="354" y="669"/>
                    <a:pt x="348" y="667"/>
                    <a:pt x="340" y="667"/>
                  </a:cubicBezTo>
                  <a:cubicBezTo>
                    <a:pt x="330" y="667"/>
                    <a:pt x="322" y="672"/>
                    <a:pt x="315" y="681"/>
                  </a:cubicBezTo>
                  <a:cubicBezTo>
                    <a:pt x="309" y="691"/>
                    <a:pt x="306" y="704"/>
                    <a:pt x="306" y="719"/>
                  </a:cubicBezTo>
                  <a:cubicBezTo>
                    <a:pt x="306" y="792"/>
                    <a:pt x="306" y="792"/>
                    <a:pt x="306" y="792"/>
                  </a:cubicBezTo>
                  <a:cubicBezTo>
                    <a:pt x="283" y="792"/>
                    <a:pt x="283" y="792"/>
                    <a:pt x="283" y="792"/>
                  </a:cubicBezTo>
                  <a:cubicBezTo>
                    <a:pt x="283" y="648"/>
                    <a:pt x="283" y="648"/>
                    <a:pt x="283" y="648"/>
                  </a:cubicBezTo>
                  <a:cubicBezTo>
                    <a:pt x="306" y="648"/>
                    <a:pt x="306" y="648"/>
                    <a:pt x="306" y="648"/>
                  </a:cubicBezTo>
                  <a:cubicBezTo>
                    <a:pt x="306" y="678"/>
                    <a:pt x="306" y="678"/>
                    <a:pt x="306" y="678"/>
                  </a:cubicBezTo>
                  <a:cubicBezTo>
                    <a:pt x="306" y="678"/>
                    <a:pt x="306" y="678"/>
                    <a:pt x="306" y="678"/>
                  </a:cubicBezTo>
                  <a:cubicBezTo>
                    <a:pt x="309" y="668"/>
                    <a:pt x="314" y="660"/>
                    <a:pt x="321" y="654"/>
                  </a:cubicBezTo>
                  <a:cubicBezTo>
                    <a:pt x="328" y="649"/>
                    <a:pt x="335" y="646"/>
                    <a:pt x="344" y="646"/>
                  </a:cubicBezTo>
                  <a:cubicBezTo>
                    <a:pt x="350" y="646"/>
                    <a:pt x="355" y="646"/>
                    <a:pt x="358" y="648"/>
                  </a:cubicBezTo>
                  <a:lnTo>
                    <a:pt x="358" y="672"/>
                  </a:lnTo>
                  <a:close/>
                  <a:moveTo>
                    <a:pt x="500" y="648"/>
                  </a:moveTo>
                  <a:cubicBezTo>
                    <a:pt x="443" y="792"/>
                    <a:pt x="443" y="792"/>
                    <a:pt x="443" y="792"/>
                  </a:cubicBezTo>
                  <a:cubicBezTo>
                    <a:pt x="420" y="792"/>
                    <a:pt x="420" y="792"/>
                    <a:pt x="420" y="792"/>
                  </a:cubicBezTo>
                  <a:cubicBezTo>
                    <a:pt x="365" y="648"/>
                    <a:pt x="365" y="648"/>
                    <a:pt x="365" y="648"/>
                  </a:cubicBezTo>
                  <a:cubicBezTo>
                    <a:pt x="391" y="648"/>
                    <a:pt x="391" y="648"/>
                    <a:pt x="391" y="648"/>
                  </a:cubicBezTo>
                  <a:cubicBezTo>
                    <a:pt x="427" y="753"/>
                    <a:pt x="427" y="753"/>
                    <a:pt x="427" y="753"/>
                  </a:cubicBezTo>
                  <a:cubicBezTo>
                    <a:pt x="429" y="758"/>
                    <a:pt x="431" y="765"/>
                    <a:pt x="432" y="773"/>
                  </a:cubicBezTo>
                  <a:cubicBezTo>
                    <a:pt x="433" y="773"/>
                    <a:pt x="433" y="773"/>
                    <a:pt x="433" y="773"/>
                  </a:cubicBezTo>
                  <a:cubicBezTo>
                    <a:pt x="434" y="766"/>
                    <a:pt x="435" y="760"/>
                    <a:pt x="437" y="754"/>
                  </a:cubicBezTo>
                  <a:cubicBezTo>
                    <a:pt x="476" y="648"/>
                    <a:pt x="476" y="648"/>
                    <a:pt x="476" y="648"/>
                  </a:cubicBezTo>
                  <a:lnTo>
                    <a:pt x="500" y="648"/>
                  </a:lnTo>
                  <a:close/>
                  <a:moveTo>
                    <a:pt x="631" y="726"/>
                  </a:moveTo>
                  <a:cubicBezTo>
                    <a:pt x="530" y="726"/>
                    <a:pt x="530" y="726"/>
                    <a:pt x="530" y="726"/>
                  </a:cubicBezTo>
                  <a:cubicBezTo>
                    <a:pt x="530" y="742"/>
                    <a:pt x="534" y="755"/>
                    <a:pt x="543" y="763"/>
                  </a:cubicBezTo>
                  <a:cubicBezTo>
                    <a:pt x="551" y="772"/>
                    <a:pt x="562" y="776"/>
                    <a:pt x="577" y="776"/>
                  </a:cubicBezTo>
                  <a:cubicBezTo>
                    <a:pt x="593" y="776"/>
                    <a:pt x="608" y="771"/>
                    <a:pt x="621" y="760"/>
                  </a:cubicBezTo>
                  <a:cubicBezTo>
                    <a:pt x="621" y="782"/>
                    <a:pt x="621" y="782"/>
                    <a:pt x="621" y="782"/>
                  </a:cubicBezTo>
                  <a:cubicBezTo>
                    <a:pt x="609" y="791"/>
                    <a:pt x="592" y="796"/>
                    <a:pt x="571" y="796"/>
                  </a:cubicBezTo>
                  <a:cubicBezTo>
                    <a:pt x="551" y="796"/>
                    <a:pt x="535" y="789"/>
                    <a:pt x="523" y="776"/>
                  </a:cubicBezTo>
                  <a:cubicBezTo>
                    <a:pt x="512" y="763"/>
                    <a:pt x="506" y="744"/>
                    <a:pt x="506" y="721"/>
                  </a:cubicBezTo>
                  <a:cubicBezTo>
                    <a:pt x="506" y="707"/>
                    <a:pt x="509" y="694"/>
                    <a:pt x="515" y="682"/>
                  </a:cubicBezTo>
                  <a:cubicBezTo>
                    <a:pt x="520" y="670"/>
                    <a:pt x="528" y="661"/>
                    <a:pt x="538" y="655"/>
                  </a:cubicBezTo>
                  <a:cubicBezTo>
                    <a:pt x="548" y="648"/>
                    <a:pt x="560" y="645"/>
                    <a:pt x="572" y="645"/>
                  </a:cubicBezTo>
                  <a:cubicBezTo>
                    <a:pt x="591" y="645"/>
                    <a:pt x="605" y="651"/>
                    <a:pt x="616" y="663"/>
                  </a:cubicBezTo>
                  <a:cubicBezTo>
                    <a:pt x="626" y="675"/>
                    <a:pt x="631" y="692"/>
                    <a:pt x="631" y="714"/>
                  </a:cubicBezTo>
                  <a:lnTo>
                    <a:pt x="631" y="726"/>
                  </a:lnTo>
                  <a:close/>
                  <a:moveTo>
                    <a:pt x="608" y="707"/>
                  </a:moveTo>
                  <a:cubicBezTo>
                    <a:pt x="608" y="693"/>
                    <a:pt x="604" y="683"/>
                    <a:pt x="598" y="676"/>
                  </a:cubicBezTo>
                  <a:cubicBezTo>
                    <a:pt x="592" y="668"/>
                    <a:pt x="583" y="665"/>
                    <a:pt x="572" y="665"/>
                  </a:cubicBezTo>
                  <a:cubicBezTo>
                    <a:pt x="561" y="665"/>
                    <a:pt x="552" y="668"/>
                    <a:pt x="544" y="676"/>
                  </a:cubicBezTo>
                  <a:cubicBezTo>
                    <a:pt x="537" y="684"/>
                    <a:pt x="532" y="694"/>
                    <a:pt x="530" y="707"/>
                  </a:cubicBezTo>
                  <a:lnTo>
                    <a:pt x="608" y="707"/>
                  </a:lnTo>
                  <a:close/>
                  <a:moveTo>
                    <a:pt x="733" y="672"/>
                  </a:moveTo>
                  <a:cubicBezTo>
                    <a:pt x="728" y="669"/>
                    <a:pt x="723" y="667"/>
                    <a:pt x="715" y="667"/>
                  </a:cubicBezTo>
                  <a:cubicBezTo>
                    <a:pt x="705" y="667"/>
                    <a:pt x="696" y="672"/>
                    <a:pt x="690" y="681"/>
                  </a:cubicBezTo>
                  <a:cubicBezTo>
                    <a:pt x="684" y="691"/>
                    <a:pt x="681" y="704"/>
                    <a:pt x="681" y="719"/>
                  </a:cubicBezTo>
                  <a:cubicBezTo>
                    <a:pt x="681" y="792"/>
                    <a:pt x="681" y="792"/>
                    <a:pt x="681" y="792"/>
                  </a:cubicBezTo>
                  <a:cubicBezTo>
                    <a:pt x="657" y="792"/>
                    <a:pt x="657" y="792"/>
                    <a:pt x="657" y="792"/>
                  </a:cubicBezTo>
                  <a:cubicBezTo>
                    <a:pt x="657" y="648"/>
                    <a:pt x="657" y="648"/>
                    <a:pt x="657" y="648"/>
                  </a:cubicBezTo>
                  <a:cubicBezTo>
                    <a:pt x="681" y="648"/>
                    <a:pt x="681" y="648"/>
                    <a:pt x="681" y="648"/>
                  </a:cubicBezTo>
                  <a:cubicBezTo>
                    <a:pt x="681" y="678"/>
                    <a:pt x="681" y="678"/>
                    <a:pt x="681" y="678"/>
                  </a:cubicBezTo>
                  <a:cubicBezTo>
                    <a:pt x="681" y="678"/>
                    <a:pt x="681" y="678"/>
                    <a:pt x="681" y="678"/>
                  </a:cubicBezTo>
                  <a:cubicBezTo>
                    <a:pt x="684" y="668"/>
                    <a:pt x="689" y="660"/>
                    <a:pt x="696" y="654"/>
                  </a:cubicBezTo>
                  <a:cubicBezTo>
                    <a:pt x="702" y="649"/>
                    <a:pt x="710" y="646"/>
                    <a:pt x="719" y="646"/>
                  </a:cubicBezTo>
                  <a:cubicBezTo>
                    <a:pt x="725" y="646"/>
                    <a:pt x="729" y="646"/>
                    <a:pt x="733" y="648"/>
                  </a:cubicBezTo>
                  <a:lnTo>
                    <a:pt x="733" y="6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pic>
          <p:nvPicPr>
            <p:cNvPr id="225" name="Picture 224"/>
            <p:cNvPicPr>
              <a:picLocks noChangeAspect="1"/>
            </p:cNvPicPr>
            <p:nvPr/>
          </p:nvPicPr>
          <p:blipFill>
            <a:blip r:embed="rId12"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0351091" y="5004261"/>
              <a:ext cx="493955" cy="493955"/>
            </a:xfrm>
            <a:prstGeom prst="rect">
              <a:avLst/>
            </a:prstGeom>
          </p:spPr>
        </p:pic>
        <p:grpSp>
          <p:nvGrpSpPr>
            <p:cNvPr id="301" name="Group 57"/>
            <p:cNvGrpSpPr>
              <a:grpSpLocks noChangeAspect="1"/>
            </p:cNvGrpSpPr>
            <p:nvPr/>
          </p:nvGrpSpPr>
          <p:grpSpPr bwMode="auto">
            <a:xfrm>
              <a:off x="9926638" y="3368675"/>
              <a:ext cx="774700" cy="796925"/>
              <a:chOff x="6253" y="2122"/>
              <a:chExt cx="488" cy="502"/>
            </a:xfrm>
          </p:grpSpPr>
          <p:sp>
            <p:nvSpPr>
              <p:cNvPr id="302"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3" name="Freeform 58"/>
              <p:cNvSpPr>
                <a:spLocks/>
              </p:cNvSpPr>
              <p:nvPr/>
            </p:nvSpPr>
            <p:spPr bwMode="auto">
              <a:xfrm>
                <a:off x="6255" y="2122"/>
                <a:ext cx="488" cy="489"/>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4" name="Freeform 59"/>
              <p:cNvSpPr>
                <a:spLocks/>
              </p:cNvSpPr>
              <p:nvPr/>
            </p:nvSpPr>
            <p:spPr bwMode="auto">
              <a:xfrm>
                <a:off x="6298" y="2165"/>
                <a:ext cx="403" cy="402"/>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gradFill flip="none" rotWithShape="1">
                <a:gsLst>
                  <a:gs pos="50000">
                    <a:srgbClr val="5EB6DA"/>
                  </a:gs>
                  <a:gs pos="50000">
                    <a:srgbClr val="3999C6"/>
                  </a:gs>
                </a:gsLst>
                <a:lin ang="108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5"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6" name="Rectangle 61"/>
              <p:cNvSpPr>
                <a:spLocks noChangeArrowheads="1"/>
              </p:cNvSpPr>
              <p:nvPr/>
            </p:nvSpPr>
            <p:spPr bwMode="auto">
              <a:xfrm>
                <a:off x="6610" y="2584"/>
                <a:ext cx="16" cy="3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7" name="Rectangle 62"/>
              <p:cNvSpPr>
                <a:spLocks noChangeArrowheads="1"/>
              </p:cNvSpPr>
              <p:nvPr/>
            </p:nvSpPr>
            <p:spPr bwMode="auto">
              <a:xfrm>
                <a:off x="6610" y="2444"/>
                <a:ext cx="16" cy="14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8" name="Freeform 63"/>
              <p:cNvSpPr>
                <a:spLocks/>
              </p:cNvSpPr>
              <p:nvPr/>
            </p:nvSpPr>
            <p:spPr bwMode="auto">
              <a:xfrm>
                <a:off x="6610" y="2621"/>
                <a:ext cx="16" cy="5"/>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9"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0" name="Freeform 65"/>
              <p:cNvSpPr>
                <a:spLocks/>
              </p:cNvSpPr>
              <p:nvPr/>
            </p:nvSpPr>
            <p:spPr bwMode="auto">
              <a:xfrm>
                <a:off x="6610" y="2410"/>
                <a:ext cx="16" cy="34"/>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1" name="Freeform 66"/>
              <p:cNvSpPr>
                <a:spLocks/>
              </p:cNvSpPr>
              <p:nvPr/>
            </p:nvSpPr>
            <p:spPr bwMode="auto">
              <a:xfrm>
                <a:off x="6615" y="2602"/>
                <a:ext cx="7" cy="19"/>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grpSp>
        <p:grpSp>
          <p:nvGrpSpPr>
            <p:cNvPr id="312" name="Group 69"/>
            <p:cNvGrpSpPr>
              <a:grpSpLocks noChangeAspect="1"/>
            </p:cNvGrpSpPr>
            <p:nvPr/>
          </p:nvGrpSpPr>
          <p:grpSpPr bwMode="auto">
            <a:xfrm>
              <a:off x="11045825" y="3357563"/>
              <a:ext cx="385763" cy="696912"/>
              <a:chOff x="6958" y="2115"/>
              <a:chExt cx="243" cy="439"/>
            </a:xfrm>
          </p:grpSpPr>
          <p:sp>
            <p:nvSpPr>
              <p:cNvPr id="313" name="AutoShape 68"/>
              <p:cNvSpPr>
                <a:spLocks noChangeAspect="1" noChangeArrowheads="1" noTextEdit="1"/>
              </p:cNvSpPr>
              <p:nvPr/>
            </p:nvSpPr>
            <p:spPr bwMode="auto">
              <a:xfrm>
                <a:off x="6958" y="2115"/>
                <a:ext cx="243"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4" name="Freeform 70"/>
              <p:cNvSpPr>
                <a:spLocks/>
              </p:cNvSpPr>
              <p:nvPr/>
            </p:nvSpPr>
            <p:spPr bwMode="auto">
              <a:xfrm>
                <a:off x="6960" y="2117"/>
                <a:ext cx="243" cy="435"/>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gradFill flip="none" rotWithShape="1">
                <a:gsLst>
                  <a:gs pos="50000">
                    <a:srgbClr val="5EB6DA"/>
                  </a:gs>
                  <a:gs pos="50000">
                    <a:srgbClr val="3999C6"/>
                  </a:gs>
                </a:gsLst>
                <a:lin ang="81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5" name="Rectangle 71"/>
              <p:cNvSpPr>
                <a:spLocks noChangeArrowheads="1"/>
              </p:cNvSpPr>
              <p:nvPr/>
            </p:nvSpPr>
            <p:spPr bwMode="auto">
              <a:xfrm>
                <a:off x="6974" y="2179"/>
                <a:ext cx="216" cy="31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6" name="Freeform 72"/>
              <p:cNvSpPr>
                <a:spLocks/>
              </p:cNvSpPr>
              <p:nvPr/>
            </p:nvSpPr>
            <p:spPr bwMode="auto">
              <a:xfrm>
                <a:off x="7014" y="2142"/>
                <a:ext cx="135" cy="6"/>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7" name="Freeform 73"/>
              <p:cNvSpPr>
                <a:spLocks/>
              </p:cNvSpPr>
              <p:nvPr/>
            </p:nvSpPr>
            <p:spPr bwMode="auto">
              <a:xfrm>
                <a:off x="6974"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8" name="Freeform 74"/>
              <p:cNvSpPr>
                <a:spLocks/>
              </p:cNvSpPr>
              <p:nvPr/>
            </p:nvSpPr>
            <p:spPr bwMode="auto">
              <a:xfrm>
                <a:off x="7165"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9" name="Freeform 75"/>
              <p:cNvSpPr>
                <a:spLocks/>
              </p:cNvSpPr>
              <p:nvPr/>
            </p:nvSpPr>
            <p:spPr bwMode="auto">
              <a:xfrm>
                <a:off x="7057" y="2507"/>
                <a:ext cx="52" cy="29"/>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grpSp>
        <p:grpSp>
          <p:nvGrpSpPr>
            <p:cNvPr id="131" name="Group 78"/>
            <p:cNvGrpSpPr>
              <a:grpSpLocks noChangeAspect="1"/>
            </p:cNvGrpSpPr>
            <p:nvPr/>
          </p:nvGrpSpPr>
          <p:grpSpPr bwMode="auto">
            <a:xfrm>
              <a:off x="10161588" y="2198688"/>
              <a:ext cx="1373187" cy="590550"/>
              <a:chOff x="6401" y="1385"/>
              <a:chExt cx="865" cy="372"/>
            </a:xfrm>
          </p:grpSpPr>
          <p:sp>
            <p:nvSpPr>
              <p:cNvPr id="132" name="AutoShape 77"/>
              <p:cNvSpPr>
                <a:spLocks noChangeAspect="1" noChangeArrowheads="1" noTextEdit="1"/>
              </p:cNvSpPr>
              <p:nvPr/>
            </p:nvSpPr>
            <p:spPr bwMode="auto">
              <a:xfrm>
                <a:off x="6401" y="1385"/>
                <a:ext cx="86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3" name="Rectangle 79"/>
              <p:cNvSpPr>
                <a:spLocks noChangeArrowheads="1"/>
              </p:cNvSpPr>
              <p:nvPr/>
            </p:nvSpPr>
            <p:spPr bwMode="auto">
              <a:xfrm>
                <a:off x="6701" y="1385"/>
                <a:ext cx="497" cy="33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4" name="Rectangle 80"/>
              <p:cNvSpPr>
                <a:spLocks noChangeArrowheads="1"/>
              </p:cNvSpPr>
              <p:nvPr/>
            </p:nvSpPr>
            <p:spPr bwMode="auto">
              <a:xfrm>
                <a:off x="6717" y="1412"/>
                <a:ext cx="465" cy="297"/>
              </a:xfrm>
              <a:prstGeom prst="rect">
                <a:avLst/>
              </a:prstGeom>
              <a:gradFill>
                <a:gsLst>
                  <a:gs pos="50000">
                    <a:srgbClr val="5EB6DA"/>
                  </a:gs>
                  <a:gs pos="50000">
                    <a:srgbClr val="3999C6"/>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5" name="Freeform 81"/>
              <p:cNvSpPr>
                <a:spLocks/>
              </p:cNvSpPr>
              <p:nvPr/>
            </p:nvSpPr>
            <p:spPr bwMode="auto">
              <a:xfrm>
                <a:off x="6624" y="1730"/>
                <a:ext cx="642" cy="26"/>
              </a:xfrm>
              <a:custGeom>
                <a:avLst/>
                <a:gdLst>
                  <a:gd name="T0" fmla="*/ 0 w 510"/>
                  <a:gd name="T1" fmla="*/ 0 h 20"/>
                  <a:gd name="T2" fmla="*/ 0 w 510"/>
                  <a:gd name="T3" fmla="*/ 1 h 20"/>
                  <a:gd name="T4" fmla="*/ 19 w 510"/>
                  <a:gd name="T5" fmla="*/ 20 h 20"/>
                  <a:gd name="T6" fmla="*/ 491 w 510"/>
                  <a:gd name="T7" fmla="*/ 20 h 20"/>
                  <a:gd name="T8" fmla="*/ 510 w 510"/>
                  <a:gd name="T9" fmla="*/ 1 h 20"/>
                  <a:gd name="T10" fmla="*/ 510 w 510"/>
                  <a:gd name="T11" fmla="*/ 0 h 20"/>
                  <a:gd name="T12" fmla="*/ 0 w 5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0" h="20">
                    <a:moveTo>
                      <a:pt x="0" y="0"/>
                    </a:moveTo>
                    <a:cubicBezTo>
                      <a:pt x="0" y="1"/>
                      <a:pt x="0" y="1"/>
                      <a:pt x="0" y="1"/>
                    </a:cubicBezTo>
                    <a:cubicBezTo>
                      <a:pt x="0" y="11"/>
                      <a:pt x="9" y="20"/>
                      <a:pt x="19" y="20"/>
                    </a:cubicBezTo>
                    <a:cubicBezTo>
                      <a:pt x="491" y="20"/>
                      <a:pt x="491" y="20"/>
                      <a:pt x="491" y="20"/>
                    </a:cubicBezTo>
                    <a:cubicBezTo>
                      <a:pt x="501" y="20"/>
                      <a:pt x="510" y="11"/>
                      <a:pt x="510" y="1"/>
                    </a:cubicBezTo>
                    <a:cubicBezTo>
                      <a:pt x="510" y="0"/>
                      <a:pt x="510" y="0"/>
                      <a:pt x="510" y="0"/>
                    </a:cubicBez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6" name="Freeform 82"/>
              <p:cNvSpPr>
                <a:spLocks noEditPoints="1"/>
              </p:cNvSpPr>
              <p:nvPr/>
            </p:nvSpPr>
            <p:spPr bwMode="auto">
              <a:xfrm>
                <a:off x="6401" y="1463"/>
                <a:ext cx="165" cy="204"/>
              </a:xfrm>
              <a:custGeom>
                <a:avLst/>
                <a:gdLst>
                  <a:gd name="T0" fmla="*/ 65 w 131"/>
                  <a:gd name="T1" fmla="*/ 0 h 161"/>
                  <a:gd name="T2" fmla="*/ 0 w 131"/>
                  <a:gd name="T3" fmla="*/ 66 h 161"/>
                  <a:gd name="T4" fmla="*/ 0 w 131"/>
                  <a:gd name="T5" fmla="*/ 161 h 161"/>
                  <a:gd name="T6" fmla="*/ 109 w 131"/>
                  <a:gd name="T7" fmla="*/ 161 h 161"/>
                  <a:gd name="T8" fmla="*/ 109 w 131"/>
                  <a:gd name="T9" fmla="*/ 135 h 161"/>
                  <a:gd name="T10" fmla="*/ 107 w 131"/>
                  <a:gd name="T11" fmla="*/ 135 h 161"/>
                  <a:gd name="T12" fmla="*/ 86 w 131"/>
                  <a:gd name="T13" fmla="*/ 123 h 161"/>
                  <a:gd name="T14" fmla="*/ 109 w 131"/>
                  <a:gd name="T15" fmla="*/ 123 h 161"/>
                  <a:gd name="T16" fmla="*/ 109 w 131"/>
                  <a:gd name="T17" fmla="*/ 104 h 161"/>
                  <a:gd name="T18" fmla="*/ 131 w 131"/>
                  <a:gd name="T19" fmla="*/ 104 h 161"/>
                  <a:gd name="T20" fmla="*/ 131 w 131"/>
                  <a:gd name="T21" fmla="*/ 66 h 161"/>
                  <a:gd name="T22" fmla="*/ 65 w 131"/>
                  <a:gd name="T23" fmla="*/ 0 h 161"/>
                  <a:gd name="T24" fmla="*/ 88 w 131"/>
                  <a:gd name="T25" fmla="*/ 82 h 161"/>
                  <a:gd name="T26" fmla="*/ 80 w 131"/>
                  <a:gd name="T27" fmla="*/ 74 h 161"/>
                  <a:gd name="T28" fmla="*/ 88 w 131"/>
                  <a:gd name="T29" fmla="*/ 66 h 161"/>
                  <a:gd name="T30" fmla="*/ 96 w 131"/>
                  <a:gd name="T31" fmla="*/ 74 h 161"/>
                  <a:gd name="T32" fmla="*/ 88 w 131"/>
                  <a:gd name="T33" fmla="*/ 8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65" y="0"/>
                    </a:moveTo>
                    <a:cubicBezTo>
                      <a:pt x="29" y="0"/>
                      <a:pt x="0" y="30"/>
                      <a:pt x="0" y="66"/>
                    </a:cubicBezTo>
                    <a:cubicBezTo>
                      <a:pt x="0" y="161"/>
                      <a:pt x="0" y="161"/>
                      <a:pt x="0" y="161"/>
                    </a:cubicBezTo>
                    <a:cubicBezTo>
                      <a:pt x="109" y="161"/>
                      <a:pt x="109" y="161"/>
                      <a:pt x="109" y="161"/>
                    </a:cubicBezTo>
                    <a:cubicBezTo>
                      <a:pt x="109" y="135"/>
                      <a:pt x="109" y="135"/>
                      <a:pt x="109" y="135"/>
                    </a:cubicBezTo>
                    <a:cubicBezTo>
                      <a:pt x="108" y="135"/>
                      <a:pt x="108" y="135"/>
                      <a:pt x="107" y="135"/>
                    </a:cubicBezTo>
                    <a:cubicBezTo>
                      <a:pt x="98" y="135"/>
                      <a:pt x="90" y="130"/>
                      <a:pt x="86" y="123"/>
                    </a:cubicBezTo>
                    <a:cubicBezTo>
                      <a:pt x="109" y="123"/>
                      <a:pt x="109" y="123"/>
                      <a:pt x="109" y="123"/>
                    </a:cubicBezTo>
                    <a:cubicBezTo>
                      <a:pt x="109" y="104"/>
                      <a:pt x="109" y="104"/>
                      <a:pt x="109" y="104"/>
                    </a:cubicBezTo>
                    <a:cubicBezTo>
                      <a:pt x="131" y="104"/>
                      <a:pt x="131" y="104"/>
                      <a:pt x="131" y="104"/>
                    </a:cubicBezTo>
                    <a:cubicBezTo>
                      <a:pt x="131" y="66"/>
                      <a:pt x="131" y="66"/>
                      <a:pt x="131" y="66"/>
                    </a:cubicBezTo>
                    <a:cubicBezTo>
                      <a:pt x="131" y="30"/>
                      <a:pt x="102" y="0"/>
                      <a:pt x="65" y="0"/>
                    </a:cubicBezTo>
                    <a:close/>
                    <a:moveTo>
                      <a:pt x="88" y="82"/>
                    </a:moveTo>
                    <a:cubicBezTo>
                      <a:pt x="84" y="82"/>
                      <a:pt x="80" y="78"/>
                      <a:pt x="80" y="74"/>
                    </a:cubicBezTo>
                    <a:cubicBezTo>
                      <a:pt x="80" y="70"/>
                      <a:pt x="84" y="66"/>
                      <a:pt x="88" y="66"/>
                    </a:cubicBezTo>
                    <a:cubicBezTo>
                      <a:pt x="92" y="66"/>
                      <a:pt x="96" y="70"/>
                      <a:pt x="96" y="74"/>
                    </a:cubicBezTo>
                    <a:cubicBezTo>
                      <a:pt x="96" y="78"/>
                      <a:pt x="92" y="82"/>
                      <a:pt x="88" y="8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7" name="Freeform 83"/>
              <p:cNvSpPr>
                <a:spLocks noEditPoints="1"/>
              </p:cNvSpPr>
              <p:nvPr/>
            </p:nvSpPr>
            <p:spPr bwMode="auto">
              <a:xfrm>
                <a:off x="6856" y="1463"/>
                <a:ext cx="164" cy="204"/>
              </a:xfrm>
              <a:custGeom>
                <a:avLst/>
                <a:gdLst>
                  <a:gd name="T0" fmla="*/ 0 w 131"/>
                  <a:gd name="T1" fmla="*/ 66 h 161"/>
                  <a:gd name="T2" fmla="*/ 0 w 131"/>
                  <a:gd name="T3" fmla="*/ 104 h 161"/>
                  <a:gd name="T4" fmla="*/ 22 w 131"/>
                  <a:gd name="T5" fmla="*/ 104 h 161"/>
                  <a:gd name="T6" fmla="*/ 22 w 131"/>
                  <a:gd name="T7" fmla="*/ 123 h 161"/>
                  <a:gd name="T8" fmla="*/ 45 w 131"/>
                  <a:gd name="T9" fmla="*/ 123 h 161"/>
                  <a:gd name="T10" fmla="*/ 23 w 131"/>
                  <a:gd name="T11" fmla="*/ 135 h 161"/>
                  <a:gd name="T12" fmla="*/ 22 w 131"/>
                  <a:gd name="T13" fmla="*/ 135 h 161"/>
                  <a:gd name="T14" fmla="*/ 22 w 131"/>
                  <a:gd name="T15" fmla="*/ 161 h 161"/>
                  <a:gd name="T16" fmla="*/ 131 w 131"/>
                  <a:gd name="T17" fmla="*/ 161 h 161"/>
                  <a:gd name="T18" fmla="*/ 131 w 131"/>
                  <a:gd name="T19" fmla="*/ 66 h 161"/>
                  <a:gd name="T20" fmla="*/ 65 w 131"/>
                  <a:gd name="T21" fmla="*/ 0 h 161"/>
                  <a:gd name="T22" fmla="*/ 0 w 131"/>
                  <a:gd name="T23" fmla="*/ 66 h 161"/>
                  <a:gd name="T24" fmla="*/ 35 w 131"/>
                  <a:gd name="T25" fmla="*/ 74 h 161"/>
                  <a:gd name="T26" fmla="*/ 43 w 131"/>
                  <a:gd name="T27" fmla="*/ 66 h 161"/>
                  <a:gd name="T28" fmla="*/ 50 w 131"/>
                  <a:gd name="T29" fmla="*/ 74 h 161"/>
                  <a:gd name="T30" fmla="*/ 43 w 131"/>
                  <a:gd name="T31" fmla="*/ 82 h 161"/>
                  <a:gd name="T32" fmla="*/ 35 w 131"/>
                  <a:gd name="T33" fmla="*/ 7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0" y="66"/>
                    </a:moveTo>
                    <a:cubicBezTo>
                      <a:pt x="0" y="104"/>
                      <a:pt x="0" y="104"/>
                      <a:pt x="0" y="104"/>
                    </a:cubicBezTo>
                    <a:cubicBezTo>
                      <a:pt x="22" y="104"/>
                      <a:pt x="22" y="104"/>
                      <a:pt x="22" y="104"/>
                    </a:cubicBezTo>
                    <a:cubicBezTo>
                      <a:pt x="22" y="123"/>
                      <a:pt x="22" y="123"/>
                      <a:pt x="22" y="123"/>
                    </a:cubicBezTo>
                    <a:cubicBezTo>
                      <a:pt x="45" y="123"/>
                      <a:pt x="45" y="123"/>
                      <a:pt x="45" y="123"/>
                    </a:cubicBezTo>
                    <a:cubicBezTo>
                      <a:pt x="40" y="130"/>
                      <a:pt x="32" y="135"/>
                      <a:pt x="23" y="135"/>
                    </a:cubicBezTo>
                    <a:cubicBezTo>
                      <a:pt x="23" y="135"/>
                      <a:pt x="22" y="135"/>
                      <a:pt x="22" y="135"/>
                    </a:cubicBezTo>
                    <a:cubicBezTo>
                      <a:pt x="22" y="161"/>
                      <a:pt x="22" y="161"/>
                      <a:pt x="22" y="161"/>
                    </a:cubicBezTo>
                    <a:cubicBezTo>
                      <a:pt x="131" y="161"/>
                      <a:pt x="131" y="161"/>
                      <a:pt x="131" y="161"/>
                    </a:cubicBezTo>
                    <a:cubicBezTo>
                      <a:pt x="131" y="66"/>
                      <a:pt x="131" y="66"/>
                      <a:pt x="131" y="66"/>
                    </a:cubicBezTo>
                    <a:cubicBezTo>
                      <a:pt x="131" y="30"/>
                      <a:pt x="102" y="0"/>
                      <a:pt x="65" y="0"/>
                    </a:cubicBezTo>
                    <a:cubicBezTo>
                      <a:pt x="29" y="0"/>
                      <a:pt x="0" y="30"/>
                      <a:pt x="0" y="66"/>
                    </a:cubicBezTo>
                    <a:close/>
                    <a:moveTo>
                      <a:pt x="35" y="74"/>
                    </a:moveTo>
                    <a:cubicBezTo>
                      <a:pt x="35" y="70"/>
                      <a:pt x="38" y="66"/>
                      <a:pt x="43" y="66"/>
                    </a:cubicBezTo>
                    <a:cubicBezTo>
                      <a:pt x="47" y="66"/>
                      <a:pt x="50" y="70"/>
                      <a:pt x="50" y="74"/>
                    </a:cubicBezTo>
                    <a:cubicBezTo>
                      <a:pt x="50" y="78"/>
                      <a:pt x="47" y="82"/>
                      <a:pt x="43" y="82"/>
                    </a:cubicBezTo>
                    <a:cubicBezTo>
                      <a:pt x="38" y="82"/>
                      <a:pt x="35" y="78"/>
                      <a:pt x="3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grpSp>
      </p:grpSp>
      <p:grpSp>
        <p:nvGrpSpPr>
          <p:cNvPr id="336" name="6 Hot Path Business Logic"/>
          <p:cNvGrpSpPr/>
          <p:nvPr/>
        </p:nvGrpSpPr>
        <p:grpSpPr>
          <a:xfrm>
            <a:off x="5450531" y="4672055"/>
            <a:ext cx="3671587" cy="1322855"/>
            <a:chOff x="5450422" y="4485437"/>
            <a:chExt cx="3672108" cy="1201144"/>
          </a:xfrm>
        </p:grpSpPr>
        <p:sp>
          <p:nvSpPr>
            <p:cNvPr id="21" name="Rectangle 20"/>
            <p:cNvSpPr/>
            <p:nvPr/>
          </p:nvSpPr>
          <p:spPr bwMode="auto">
            <a:xfrm rot="16200000">
              <a:off x="6685904" y="3249955"/>
              <a:ext cx="1201144" cy="367210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Hot Path Business Logic</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0172" y="4618622"/>
              <a:ext cx="1042019" cy="540305"/>
            </a:xfrm>
            <a:prstGeom prst="rect">
              <a:avLst/>
            </a:prstGeom>
          </p:spPr>
        </p:pic>
      </p:grpSp>
      <p:grpSp>
        <p:nvGrpSpPr>
          <p:cNvPr id="159" name="2 Cloud Gateway"/>
          <p:cNvGrpSpPr/>
          <p:nvPr/>
        </p:nvGrpSpPr>
        <p:grpSpPr>
          <a:xfrm>
            <a:off x="3791829" y="2018637"/>
            <a:ext cx="1150505" cy="3976275"/>
            <a:chOff x="3791485" y="2018426"/>
            <a:chExt cx="1150668" cy="3976839"/>
          </a:xfrm>
        </p:grpSpPr>
        <p:sp>
          <p:nvSpPr>
            <p:cNvPr id="18" name="Rectangle 17"/>
            <p:cNvSpPr/>
            <p:nvPr/>
          </p:nvSpPr>
          <p:spPr bwMode="auto">
            <a:xfrm>
              <a:off x="3791485" y="2018426"/>
              <a:ext cx="1150668" cy="397683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Cloud Gateway</a:t>
              </a:r>
            </a:p>
            <a:p>
              <a:pPr defTabSz="913572" fontAlgn="base">
                <a:lnSpc>
                  <a:spcPct val="90000"/>
                </a:lnSpc>
                <a:spcBef>
                  <a:spcPct val="0"/>
                </a:spcBef>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Event Hub</a:t>
              </a:r>
            </a:p>
          </p:txBody>
        </p:sp>
        <p:grpSp>
          <p:nvGrpSpPr>
            <p:cNvPr id="158" name="Group 157"/>
            <p:cNvGrpSpPr/>
            <p:nvPr/>
          </p:nvGrpSpPr>
          <p:grpSpPr>
            <a:xfrm>
              <a:off x="3926585" y="4335465"/>
              <a:ext cx="828566" cy="927456"/>
              <a:chOff x="3876324" y="5674180"/>
              <a:chExt cx="981580" cy="1503221"/>
            </a:xfrm>
          </p:grpSpPr>
          <p:grpSp>
            <p:nvGrpSpPr>
              <p:cNvPr id="23" name="Group 22"/>
              <p:cNvGrpSpPr/>
              <p:nvPr/>
            </p:nvGrpSpPr>
            <p:grpSpPr>
              <a:xfrm>
                <a:off x="4075337" y="5916435"/>
                <a:ext cx="640701" cy="978965"/>
                <a:chOff x="3978978" y="7270784"/>
                <a:chExt cx="745467" cy="1374673"/>
              </a:xfrm>
            </p:grpSpPr>
            <p:sp>
              <p:nvSpPr>
                <p:cNvPr id="192" name="Rectangle 191"/>
                <p:cNvSpPr/>
                <p:nvPr>
                  <p:custDataLst>
                    <p:tags r:id="rId1"/>
                  </p:custDataLst>
                </p:nvPr>
              </p:nvSpPr>
              <p:spPr bwMode="auto">
                <a:xfrm>
                  <a:off x="3978978" y="7270784"/>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69686" y="7524802"/>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78978" y="7775238"/>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69686" y="8061919"/>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78978" y="8279699"/>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41565" y="7773827"/>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01677" y="5351397"/>
                <a:ext cx="333444" cy="979010"/>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404040"/>
                  </a:solidFill>
                </a:endParaRPr>
              </a:p>
            </p:txBody>
          </p:sp>
          <p:sp>
            <p:nvSpPr>
              <p:cNvPr id="330" name="Freeform 329"/>
              <p:cNvSpPr/>
              <p:nvPr/>
            </p:nvSpPr>
            <p:spPr bwMode="auto">
              <a:xfrm rot="16200000" flipV="1">
                <a:off x="4199109" y="6521172"/>
                <a:ext cx="333444" cy="979014"/>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404040"/>
                  </a:solidFill>
                </a:endParaRPr>
              </a:p>
            </p:txBody>
          </p:sp>
        </p:grpSp>
      </p:grpSp>
      <p:pic>
        <p:nvPicPr>
          <p:cNvPr id="140" name="Picture 1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49334" y="5208515"/>
            <a:ext cx="314445" cy="314445"/>
          </a:xfrm>
          <a:prstGeom prst="rect">
            <a:avLst/>
          </a:prstGeom>
        </p:spPr>
      </p:pic>
    </p:spTree>
    <p:extLst>
      <p:ext uri="{BB962C8B-B14F-4D97-AF65-F5344CB8AC3E}">
        <p14:creationId xmlns:p14="http://schemas.microsoft.com/office/powerpoint/2010/main" val="408779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anim calcmode="lin" valueType="num">
                                      <p:cBhvr additive="base">
                                        <p:cTn id="7" dur="500" fill="hold"/>
                                        <p:tgtEl>
                                          <p:spTgt spid="228"/>
                                        </p:tgtEl>
                                        <p:attrNameLst>
                                          <p:attrName>ppt_x</p:attrName>
                                        </p:attrNameLst>
                                      </p:cBhvr>
                                      <p:tavLst>
                                        <p:tav tm="0">
                                          <p:val>
                                            <p:strVal val="0-#ppt_w/2"/>
                                          </p:val>
                                        </p:tav>
                                        <p:tav tm="100000">
                                          <p:val>
                                            <p:strVal val="#ppt_x"/>
                                          </p:val>
                                        </p:tav>
                                      </p:tavLst>
                                    </p:anim>
                                    <p:anim calcmode="lin" valueType="num">
                                      <p:cBhvr additive="base">
                                        <p:cTn id="8" dur="500" fill="hold"/>
                                        <p:tgtEl>
                                          <p:spTgt spid="2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decel="100000" fill="hold" nodeType="clickEffect">
                                  <p:stCondLst>
                                    <p:cond delay="0"/>
                                  </p:stCondLst>
                                  <p:childTnLst>
                                    <p:set>
                                      <p:cBhvr>
                                        <p:cTn id="18" dur="1" fill="hold">
                                          <p:stCondLst>
                                            <p:cond delay="0"/>
                                          </p:stCondLst>
                                        </p:cTn>
                                        <p:tgtEl>
                                          <p:spTgt spid="159"/>
                                        </p:tgtEl>
                                        <p:attrNameLst>
                                          <p:attrName>style.visibility</p:attrName>
                                        </p:attrNameLst>
                                      </p:cBhvr>
                                      <p:to>
                                        <p:strVal val="visible"/>
                                      </p:to>
                                    </p:set>
                                    <p:anim calcmode="lin" valueType="num">
                                      <p:cBhvr additive="base">
                                        <p:cTn id="19" dur="500" fill="hold"/>
                                        <p:tgtEl>
                                          <p:spTgt spid="159"/>
                                        </p:tgtEl>
                                        <p:attrNameLst>
                                          <p:attrName>ppt_x</p:attrName>
                                        </p:attrNameLst>
                                      </p:cBhvr>
                                      <p:tavLst>
                                        <p:tav tm="0">
                                          <p:val>
                                            <p:strVal val="0-#ppt_w/2"/>
                                          </p:val>
                                        </p:tav>
                                        <p:tav tm="100000">
                                          <p:val>
                                            <p:strVal val="#ppt_x"/>
                                          </p:val>
                                        </p:tav>
                                      </p:tavLst>
                                    </p:anim>
                                    <p:anim calcmode="lin" valueType="num">
                                      <p:cBhvr additive="base">
                                        <p:cTn id="20" dur="500" fill="hold"/>
                                        <p:tgtEl>
                                          <p:spTgt spid="159"/>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266"/>
                                        </p:tgtEl>
                                        <p:attrNameLst>
                                          <p:attrName>style.visibility</p:attrName>
                                        </p:attrNameLst>
                                      </p:cBhvr>
                                      <p:to>
                                        <p:strVal val="visible"/>
                                      </p:to>
                                    </p:set>
                                    <p:animEffect transition="in" filter="fade">
                                      <p:cBhvr>
                                        <p:cTn id="23" dur="500"/>
                                        <p:tgtEl>
                                          <p:spTgt spid="266"/>
                                        </p:tgtEl>
                                      </p:cBhvr>
                                    </p:animEffect>
                                  </p:childTnLst>
                                </p:cTn>
                              </p:par>
                              <p:par>
                                <p:cTn id="24" presetID="2" presetClass="entr" presetSubtype="8" decel="100000" fill="hold" nodeType="withEffect">
                                  <p:stCondLst>
                                    <p:cond delay="0"/>
                                  </p:stCondLst>
                                  <p:childTnLst>
                                    <p:set>
                                      <p:cBhvr>
                                        <p:cTn id="25" dur="1" fill="hold">
                                          <p:stCondLst>
                                            <p:cond delay="0"/>
                                          </p:stCondLst>
                                        </p:cTn>
                                        <p:tgtEl>
                                          <p:spTgt spid="233"/>
                                        </p:tgtEl>
                                        <p:attrNameLst>
                                          <p:attrName>style.visibility</p:attrName>
                                        </p:attrNameLst>
                                      </p:cBhvr>
                                      <p:to>
                                        <p:strVal val="visible"/>
                                      </p:to>
                                    </p:set>
                                    <p:anim calcmode="lin" valueType="num">
                                      <p:cBhvr additive="base">
                                        <p:cTn id="26" dur="500" fill="hold"/>
                                        <p:tgtEl>
                                          <p:spTgt spid="233"/>
                                        </p:tgtEl>
                                        <p:attrNameLst>
                                          <p:attrName>ppt_x</p:attrName>
                                        </p:attrNameLst>
                                      </p:cBhvr>
                                      <p:tavLst>
                                        <p:tav tm="0">
                                          <p:val>
                                            <p:strVal val="0-#ppt_w/2"/>
                                          </p:val>
                                        </p:tav>
                                        <p:tav tm="100000">
                                          <p:val>
                                            <p:strVal val="#ppt_x"/>
                                          </p:val>
                                        </p:tav>
                                      </p:tavLst>
                                    </p:anim>
                                    <p:anim calcmode="lin" valueType="num">
                                      <p:cBhvr additive="base">
                                        <p:cTn id="27" dur="500" fill="hold"/>
                                        <p:tgtEl>
                                          <p:spTgt spid="23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decel="100000" fill="hold" nodeType="clickEffect">
                                  <p:stCondLst>
                                    <p:cond delay="0"/>
                                  </p:stCondLst>
                                  <p:childTnLst>
                                    <p:set>
                                      <p:cBhvr>
                                        <p:cTn id="31" dur="1" fill="hold">
                                          <p:stCondLst>
                                            <p:cond delay="0"/>
                                          </p:stCondLst>
                                        </p:cTn>
                                        <p:tgtEl>
                                          <p:spTgt spid="227"/>
                                        </p:tgtEl>
                                        <p:attrNameLst>
                                          <p:attrName>style.visibility</p:attrName>
                                        </p:attrNameLst>
                                      </p:cBhvr>
                                      <p:to>
                                        <p:strVal val="visible"/>
                                      </p:to>
                                    </p:set>
                                    <p:anim calcmode="lin" valueType="num">
                                      <p:cBhvr additive="base">
                                        <p:cTn id="32" dur="500" fill="hold"/>
                                        <p:tgtEl>
                                          <p:spTgt spid="227"/>
                                        </p:tgtEl>
                                        <p:attrNameLst>
                                          <p:attrName>ppt_x</p:attrName>
                                        </p:attrNameLst>
                                      </p:cBhvr>
                                      <p:tavLst>
                                        <p:tav tm="0">
                                          <p:val>
                                            <p:strVal val="0-#ppt_w/2"/>
                                          </p:val>
                                        </p:tav>
                                        <p:tav tm="100000">
                                          <p:val>
                                            <p:strVal val="#ppt_x"/>
                                          </p:val>
                                        </p:tav>
                                      </p:tavLst>
                                    </p:anim>
                                    <p:anim calcmode="lin" valueType="num">
                                      <p:cBhvr additive="base">
                                        <p:cTn id="33" dur="500" fill="hold"/>
                                        <p:tgtEl>
                                          <p:spTgt spid="227"/>
                                        </p:tgtEl>
                                        <p:attrNameLst>
                                          <p:attrName>ppt_y</p:attrName>
                                        </p:attrNameLst>
                                      </p:cBhvr>
                                      <p:tavLst>
                                        <p:tav tm="0">
                                          <p:val>
                                            <p:strVal val="#ppt_y"/>
                                          </p:val>
                                        </p:tav>
                                        <p:tav tm="100000">
                                          <p:val>
                                            <p:strVal val="#ppt_y"/>
                                          </p:val>
                                        </p:tav>
                                      </p:tavLst>
                                    </p:anim>
                                  </p:childTnLst>
                                </p:cTn>
                              </p:par>
                              <p:par>
                                <p:cTn id="34" presetID="2" presetClass="entr" presetSubtype="8" decel="10000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0-#ppt_w/2"/>
                                          </p:val>
                                        </p:tav>
                                        <p:tav tm="100000">
                                          <p:val>
                                            <p:strVal val="#ppt_x"/>
                                          </p:val>
                                        </p:tav>
                                      </p:tavLst>
                                    </p:anim>
                                    <p:anim calcmode="lin" valueType="num">
                                      <p:cBhvr additive="base">
                                        <p:cTn id="37" dur="500" fill="hold"/>
                                        <p:tgtEl>
                                          <p:spTgt spid="9"/>
                                        </p:tgtEl>
                                        <p:attrNameLst>
                                          <p:attrName>ppt_y</p:attrName>
                                        </p:attrNameLst>
                                      </p:cBhvr>
                                      <p:tavLst>
                                        <p:tav tm="0">
                                          <p:val>
                                            <p:strVal val="#ppt_y"/>
                                          </p:val>
                                        </p:tav>
                                        <p:tav tm="100000">
                                          <p:val>
                                            <p:strVal val="#ppt_y"/>
                                          </p:val>
                                        </p:tav>
                                      </p:tavLst>
                                    </p:anim>
                                  </p:childTnLst>
                                </p:cTn>
                              </p:par>
                              <p:par>
                                <p:cTn id="38" presetID="2" presetClass="entr" presetSubtype="8" decel="100000" fill="hold" nodeType="withEffect">
                                  <p:stCondLst>
                                    <p:cond delay="0"/>
                                  </p:stCondLst>
                                  <p:childTnLst>
                                    <p:set>
                                      <p:cBhvr>
                                        <p:cTn id="39" dur="1" fill="hold">
                                          <p:stCondLst>
                                            <p:cond delay="0"/>
                                          </p:stCondLst>
                                        </p:cTn>
                                        <p:tgtEl>
                                          <p:spTgt spid="229"/>
                                        </p:tgtEl>
                                        <p:attrNameLst>
                                          <p:attrName>style.visibility</p:attrName>
                                        </p:attrNameLst>
                                      </p:cBhvr>
                                      <p:to>
                                        <p:strVal val="visible"/>
                                      </p:to>
                                    </p:set>
                                    <p:anim calcmode="lin" valueType="num">
                                      <p:cBhvr additive="base">
                                        <p:cTn id="40" dur="500" fill="hold"/>
                                        <p:tgtEl>
                                          <p:spTgt spid="229"/>
                                        </p:tgtEl>
                                        <p:attrNameLst>
                                          <p:attrName>ppt_x</p:attrName>
                                        </p:attrNameLst>
                                      </p:cBhvr>
                                      <p:tavLst>
                                        <p:tav tm="0">
                                          <p:val>
                                            <p:strVal val="0-#ppt_w/2"/>
                                          </p:val>
                                        </p:tav>
                                        <p:tav tm="100000">
                                          <p:val>
                                            <p:strVal val="#ppt_x"/>
                                          </p:val>
                                        </p:tav>
                                      </p:tavLst>
                                    </p:anim>
                                    <p:anim calcmode="lin" valueType="num">
                                      <p:cBhvr additive="base">
                                        <p:cTn id="41" dur="500" fill="hold"/>
                                        <p:tgtEl>
                                          <p:spTgt spid="229"/>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decel="100000" fill="hold" nodeType="click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0-#ppt_w/2"/>
                                          </p:val>
                                        </p:tav>
                                        <p:tav tm="100000">
                                          <p:val>
                                            <p:strVal val="#ppt_x"/>
                                          </p:val>
                                        </p:tav>
                                      </p:tavLst>
                                    </p:anim>
                                    <p:anim calcmode="lin" valueType="num">
                                      <p:cBhvr additive="base">
                                        <p:cTn id="47" dur="500" fill="hold"/>
                                        <p:tgtEl>
                                          <p:spTgt spid="63"/>
                                        </p:tgtEl>
                                        <p:attrNameLst>
                                          <p:attrName>ppt_y</p:attrName>
                                        </p:attrNameLst>
                                      </p:cBhvr>
                                      <p:tavLst>
                                        <p:tav tm="0">
                                          <p:val>
                                            <p:strVal val="#ppt_y"/>
                                          </p:val>
                                        </p:tav>
                                        <p:tav tm="100000">
                                          <p:val>
                                            <p:strVal val="#ppt_y"/>
                                          </p:val>
                                        </p:tav>
                                      </p:tavLst>
                                    </p:anim>
                                  </p:childTnLst>
                                </p:cTn>
                              </p:par>
                              <p:par>
                                <p:cTn id="48" presetID="2" presetClass="entr" presetSubtype="8" decel="100000" fill="hold" nodeType="withEffect">
                                  <p:stCondLst>
                                    <p:cond delay="0"/>
                                  </p:stCondLst>
                                  <p:childTnLst>
                                    <p:set>
                                      <p:cBhvr>
                                        <p:cTn id="49" dur="1" fill="hold">
                                          <p:stCondLst>
                                            <p:cond delay="0"/>
                                          </p:stCondLst>
                                        </p:cTn>
                                        <p:tgtEl>
                                          <p:spTgt spid="202"/>
                                        </p:tgtEl>
                                        <p:attrNameLst>
                                          <p:attrName>style.visibility</p:attrName>
                                        </p:attrNameLst>
                                      </p:cBhvr>
                                      <p:to>
                                        <p:strVal val="visible"/>
                                      </p:to>
                                    </p:set>
                                    <p:anim calcmode="lin" valueType="num">
                                      <p:cBhvr additive="base">
                                        <p:cTn id="50" dur="500" fill="hold"/>
                                        <p:tgtEl>
                                          <p:spTgt spid="202"/>
                                        </p:tgtEl>
                                        <p:attrNameLst>
                                          <p:attrName>ppt_x</p:attrName>
                                        </p:attrNameLst>
                                      </p:cBhvr>
                                      <p:tavLst>
                                        <p:tav tm="0">
                                          <p:val>
                                            <p:strVal val="0-#ppt_w/2"/>
                                          </p:val>
                                        </p:tav>
                                        <p:tav tm="100000">
                                          <p:val>
                                            <p:strVal val="#ppt_x"/>
                                          </p:val>
                                        </p:tav>
                                      </p:tavLst>
                                    </p:anim>
                                    <p:anim calcmode="lin" valueType="num">
                                      <p:cBhvr additive="base">
                                        <p:cTn id="51" dur="500" fill="hold"/>
                                        <p:tgtEl>
                                          <p:spTgt spid="202"/>
                                        </p:tgtEl>
                                        <p:attrNameLst>
                                          <p:attrName>ppt_y</p:attrName>
                                        </p:attrNameLst>
                                      </p:cBhvr>
                                      <p:tavLst>
                                        <p:tav tm="0">
                                          <p:val>
                                            <p:strVal val="#ppt_y"/>
                                          </p:val>
                                        </p:tav>
                                        <p:tav tm="100000">
                                          <p:val>
                                            <p:strVal val="#ppt_y"/>
                                          </p:val>
                                        </p:tav>
                                      </p:tavLst>
                                    </p:anim>
                                  </p:childTnLst>
                                </p:cTn>
                              </p:par>
                              <p:par>
                                <p:cTn id="52" presetID="2" presetClass="entr" presetSubtype="8" decel="100000" fill="hold" nodeType="withEffect">
                                  <p:stCondLst>
                                    <p:cond delay="0"/>
                                  </p:stCondLst>
                                  <p:childTnLst>
                                    <p:set>
                                      <p:cBhvr>
                                        <p:cTn id="53" dur="1" fill="hold">
                                          <p:stCondLst>
                                            <p:cond delay="0"/>
                                          </p:stCondLst>
                                        </p:cTn>
                                        <p:tgtEl>
                                          <p:spTgt spid="231"/>
                                        </p:tgtEl>
                                        <p:attrNameLst>
                                          <p:attrName>style.visibility</p:attrName>
                                        </p:attrNameLst>
                                      </p:cBhvr>
                                      <p:to>
                                        <p:strVal val="visible"/>
                                      </p:to>
                                    </p:set>
                                    <p:anim calcmode="lin" valueType="num">
                                      <p:cBhvr additive="base">
                                        <p:cTn id="54" dur="500" fill="hold"/>
                                        <p:tgtEl>
                                          <p:spTgt spid="231"/>
                                        </p:tgtEl>
                                        <p:attrNameLst>
                                          <p:attrName>ppt_x</p:attrName>
                                        </p:attrNameLst>
                                      </p:cBhvr>
                                      <p:tavLst>
                                        <p:tav tm="0">
                                          <p:val>
                                            <p:strVal val="0-#ppt_w/2"/>
                                          </p:val>
                                        </p:tav>
                                        <p:tav tm="100000">
                                          <p:val>
                                            <p:strVal val="#ppt_x"/>
                                          </p:val>
                                        </p:tav>
                                      </p:tavLst>
                                    </p:anim>
                                    <p:anim calcmode="lin" valueType="num">
                                      <p:cBhvr additive="base">
                                        <p:cTn id="55" dur="500" fill="hold"/>
                                        <p:tgtEl>
                                          <p:spTgt spid="231"/>
                                        </p:tgtEl>
                                        <p:attrNameLst>
                                          <p:attrName>ppt_y</p:attrName>
                                        </p:attrNameLst>
                                      </p:cBhvr>
                                      <p:tavLst>
                                        <p:tav tm="0">
                                          <p:val>
                                            <p:strVal val="#ppt_y"/>
                                          </p:val>
                                        </p:tav>
                                        <p:tav tm="100000">
                                          <p:val>
                                            <p:strVal val="#ppt_y"/>
                                          </p:val>
                                        </p:tav>
                                      </p:tavLst>
                                    </p:anim>
                                  </p:childTnLst>
                                </p:cTn>
                              </p:par>
                              <p:par>
                                <p:cTn id="56" presetID="2" presetClass="entr" presetSubtype="8" decel="100000" fill="hold" nodeType="withEffect">
                                  <p:stCondLst>
                                    <p:cond delay="0"/>
                                  </p:stCondLst>
                                  <p:childTnLst>
                                    <p:set>
                                      <p:cBhvr>
                                        <p:cTn id="57" dur="1" fill="hold">
                                          <p:stCondLst>
                                            <p:cond delay="0"/>
                                          </p:stCondLst>
                                        </p:cTn>
                                        <p:tgtEl>
                                          <p:spTgt spid="226"/>
                                        </p:tgtEl>
                                        <p:attrNameLst>
                                          <p:attrName>style.visibility</p:attrName>
                                        </p:attrNameLst>
                                      </p:cBhvr>
                                      <p:to>
                                        <p:strVal val="visible"/>
                                      </p:to>
                                    </p:set>
                                    <p:anim calcmode="lin" valueType="num">
                                      <p:cBhvr additive="base">
                                        <p:cTn id="58" dur="500" fill="hold"/>
                                        <p:tgtEl>
                                          <p:spTgt spid="226"/>
                                        </p:tgtEl>
                                        <p:attrNameLst>
                                          <p:attrName>ppt_x</p:attrName>
                                        </p:attrNameLst>
                                      </p:cBhvr>
                                      <p:tavLst>
                                        <p:tav tm="0">
                                          <p:val>
                                            <p:strVal val="0-#ppt_w/2"/>
                                          </p:val>
                                        </p:tav>
                                        <p:tav tm="100000">
                                          <p:val>
                                            <p:strVal val="#ppt_x"/>
                                          </p:val>
                                        </p:tav>
                                      </p:tavLst>
                                    </p:anim>
                                    <p:anim calcmode="lin" valueType="num">
                                      <p:cBhvr additive="base">
                                        <p:cTn id="59" dur="500" fill="hold"/>
                                        <p:tgtEl>
                                          <p:spTgt spid="226"/>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decel="100000" fill="hold" grpId="0" nodeType="clickEffect">
                                  <p:stCondLst>
                                    <p:cond delay="0"/>
                                  </p:stCondLst>
                                  <p:childTnLst>
                                    <p:set>
                                      <p:cBhvr>
                                        <p:cTn id="63" dur="1" fill="hold">
                                          <p:stCondLst>
                                            <p:cond delay="0"/>
                                          </p:stCondLst>
                                        </p:cTn>
                                        <p:tgtEl>
                                          <p:spTgt spid="56"/>
                                        </p:tgtEl>
                                        <p:attrNameLst>
                                          <p:attrName>style.visibility</p:attrName>
                                        </p:attrNameLst>
                                      </p:cBhvr>
                                      <p:to>
                                        <p:strVal val="visible"/>
                                      </p:to>
                                    </p:set>
                                    <p:anim calcmode="lin" valueType="num">
                                      <p:cBhvr additive="base">
                                        <p:cTn id="64" dur="500" fill="hold"/>
                                        <p:tgtEl>
                                          <p:spTgt spid="56"/>
                                        </p:tgtEl>
                                        <p:attrNameLst>
                                          <p:attrName>ppt_x</p:attrName>
                                        </p:attrNameLst>
                                      </p:cBhvr>
                                      <p:tavLst>
                                        <p:tav tm="0">
                                          <p:val>
                                            <p:strVal val="#ppt_x"/>
                                          </p:val>
                                        </p:tav>
                                        <p:tav tm="100000">
                                          <p:val>
                                            <p:strVal val="#ppt_x"/>
                                          </p:val>
                                        </p:tav>
                                      </p:tavLst>
                                    </p:anim>
                                    <p:anim calcmode="lin" valueType="num">
                                      <p:cBhvr additive="base">
                                        <p:cTn id="65"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31"/>
                                        </p:tgtEl>
                                        <p:attrNameLst>
                                          <p:attrName>style.visibility</p:attrName>
                                        </p:attrNameLst>
                                      </p:cBhvr>
                                      <p:to>
                                        <p:strVal val="visible"/>
                                      </p:to>
                                    </p:set>
                                    <p:animEffect transition="in" filter="fade">
                                      <p:cBhvr>
                                        <p:cTn id="70" dur="500"/>
                                        <p:tgtEl>
                                          <p:spTgt spid="331"/>
                                        </p:tgtEl>
                                      </p:cBhvr>
                                    </p:animEffect>
                                  </p:childTnLst>
                                </p:cTn>
                              </p:par>
                              <p:par>
                                <p:cTn id="71" presetID="10" presetClass="entr" presetSubtype="0" fill="hold" nodeType="withEffect">
                                  <p:stCondLst>
                                    <p:cond delay="0"/>
                                  </p:stCondLst>
                                  <p:childTnLst>
                                    <p:set>
                                      <p:cBhvr>
                                        <p:cTn id="72" dur="1" fill="hold">
                                          <p:stCondLst>
                                            <p:cond delay="0"/>
                                          </p:stCondLst>
                                        </p:cTn>
                                        <p:tgtEl>
                                          <p:spTgt spid="239"/>
                                        </p:tgtEl>
                                        <p:attrNameLst>
                                          <p:attrName>style.visibility</p:attrName>
                                        </p:attrNameLst>
                                      </p:cBhvr>
                                      <p:to>
                                        <p:strVal val="visible"/>
                                      </p:to>
                                    </p:set>
                                    <p:animEffect transition="in" filter="fade">
                                      <p:cBhvr>
                                        <p:cTn id="73" dur="500"/>
                                        <p:tgtEl>
                                          <p:spTgt spid="23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4"/>
                                        </p:tgtEl>
                                        <p:attrNameLst>
                                          <p:attrName>style.visibility</p:attrName>
                                        </p:attrNameLst>
                                      </p:cBhvr>
                                      <p:to>
                                        <p:strVal val="visible"/>
                                      </p:to>
                                    </p:set>
                                    <p:animEffect transition="in" filter="fade">
                                      <p:cBhvr>
                                        <p:cTn id="78" dur="500"/>
                                        <p:tgtEl>
                                          <p:spTgt spid="334"/>
                                        </p:tgtEl>
                                      </p:cBhvr>
                                    </p:animEffect>
                                  </p:childTnLst>
                                </p:cTn>
                              </p:par>
                              <p:par>
                                <p:cTn id="79" presetID="10" presetClass="entr" presetSubtype="0" fill="hold" nodeType="withEffect">
                                  <p:stCondLst>
                                    <p:cond delay="0"/>
                                  </p:stCondLst>
                                  <p:childTnLst>
                                    <p:set>
                                      <p:cBhvr>
                                        <p:cTn id="80" dur="1" fill="hold">
                                          <p:stCondLst>
                                            <p:cond delay="0"/>
                                          </p:stCondLst>
                                        </p:cTn>
                                        <p:tgtEl>
                                          <p:spTgt spid="238"/>
                                        </p:tgtEl>
                                        <p:attrNameLst>
                                          <p:attrName>style.visibility</p:attrName>
                                        </p:attrNameLst>
                                      </p:cBhvr>
                                      <p:to>
                                        <p:strVal val="visible"/>
                                      </p:to>
                                    </p:set>
                                    <p:animEffect transition="in" filter="fade">
                                      <p:cBhvr>
                                        <p:cTn id="81" dur="500"/>
                                        <p:tgtEl>
                                          <p:spTgt spid="23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36"/>
                                        </p:tgtEl>
                                        <p:attrNameLst>
                                          <p:attrName>style.visibility</p:attrName>
                                        </p:attrNameLst>
                                      </p:cBhvr>
                                      <p:to>
                                        <p:strVal val="visible"/>
                                      </p:to>
                                    </p:set>
                                    <p:animEffect transition="in" filter="fade">
                                      <p:cBhvr>
                                        <p:cTn id="86" dur="500"/>
                                        <p:tgtEl>
                                          <p:spTgt spid="336"/>
                                        </p:tgtEl>
                                      </p:cBhvr>
                                    </p:animEffect>
                                  </p:childTnLst>
                                </p:cTn>
                              </p:par>
                              <p:par>
                                <p:cTn id="87" presetID="10" presetClass="entr" presetSubtype="0" fill="hold" nodeType="withEffect">
                                  <p:stCondLst>
                                    <p:cond delay="0"/>
                                  </p:stCondLst>
                                  <p:childTnLst>
                                    <p:set>
                                      <p:cBhvr>
                                        <p:cTn id="88" dur="1" fill="hold">
                                          <p:stCondLst>
                                            <p:cond delay="0"/>
                                          </p:stCondLst>
                                        </p:cTn>
                                        <p:tgtEl>
                                          <p:spTgt spid="140"/>
                                        </p:tgtEl>
                                        <p:attrNameLst>
                                          <p:attrName>style.visibility</p:attrName>
                                        </p:attrNameLst>
                                      </p:cBhvr>
                                      <p:to>
                                        <p:strVal val="visible"/>
                                      </p:to>
                                    </p:set>
                                    <p:animEffect transition="in" filter="fade">
                                      <p:cBhvr>
                                        <p:cTn id="89" dur="500"/>
                                        <p:tgtEl>
                                          <p:spTgt spid="140"/>
                                        </p:tgtEl>
                                      </p:cBhvr>
                                    </p:animEffect>
                                  </p:childTnLst>
                                </p:cTn>
                              </p:par>
                              <p:par>
                                <p:cTn id="90" presetID="10" presetClass="entr" presetSubtype="0" fill="hold" nodeType="withEffect">
                                  <p:stCondLst>
                                    <p:cond delay="0"/>
                                  </p:stCondLst>
                                  <p:childTnLst>
                                    <p:set>
                                      <p:cBhvr>
                                        <p:cTn id="91" dur="1" fill="hold">
                                          <p:stCondLst>
                                            <p:cond delay="0"/>
                                          </p:stCondLst>
                                        </p:cTn>
                                        <p:tgtEl>
                                          <p:spTgt spid="237"/>
                                        </p:tgtEl>
                                        <p:attrNameLst>
                                          <p:attrName>style.visibility</p:attrName>
                                        </p:attrNameLst>
                                      </p:cBhvr>
                                      <p:to>
                                        <p:strVal val="visible"/>
                                      </p:to>
                                    </p:set>
                                    <p:animEffect transition="in" filter="fade">
                                      <p:cBhvr>
                                        <p:cTn id="92" dur="500"/>
                                        <p:tgtEl>
                                          <p:spTgt spid="237"/>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decel="100000" fill="hold" grpId="0" nodeType="clickEffect">
                                  <p:stCondLst>
                                    <p:cond delay="0"/>
                                  </p:stCondLst>
                                  <p:childTnLst>
                                    <p:set>
                                      <p:cBhvr>
                                        <p:cTn id="96" dur="1" fill="hold">
                                          <p:stCondLst>
                                            <p:cond delay="0"/>
                                          </p:stCondLst>
                                        </p:cTn>
                                        <p:tgtEl>
                                          <p:spTgt spid="58"/>
                                        </p:tgtEl>
                                        <p:attrNameLst>
                                          <p:attrName>style.visibility</p:attrName>
                                        </p:attrNameLst>
                                      </p:cBhvr>
                                      <p:to>
                                        <p:strVal val="visible"/>
                                      </p:to>
                                    </p:set>
                                    <p:anim calcmode="lin" valueType="num">
                                      <p:cBhvr additive="base">
                                        <p:cTn id="97" dur="500" fill="hold"/>
                                        <p:tgtEl>
                                          <p:spTgt spid="58"/>
                                        </p:tgtEl>
                                        <p:attrNameLst>
                                          <p:attrName>ppt_x</p:attrName>
                                        </p:attrNameLst>
                                      </p:cBhvr>
                                      <p:tavLst>
                                        <p:tav tm="0">
                                          <p:val>
                                            <p:strVal val="#ppt_x"/>
                                          </p:val>
                                        </p:tav>
                                        <p:tav tm="100000">
                                          <p:val>
                                            <p:strVal val="#ppt_x"/>
                                          </p:val>
                                        </p:tav>
                                      </p:tavLst>
                                    </p:anim>
                                    <p:anim calcmode="lin" valueType="num">
                                      <p:cBhvr additive="base">
                                        <p:cTn id="98" dur="500" fill="hold"/>
                                        <p:tgtEl>
                                          <p:spTgt spid="58"/>
                                        </p:tgtEl>
                                        <p:attrNameLst>
                                          <p:attrName>ppt_y</p:attrName>
                                        </p:attrNameLst>
                                      </p:cBhvr>
                                      <p:tavLst>
                                        <p:tav tm="0">
                                          <p:val>
                                            <p:strVal val="1+#ppt_h/2"/>
                                          </p:val>
                                        </p:tav>
                                        <p:tav tm="100000">
                                          <p:val>
                                            <p:strVal val="#ppt_y"/>
                                          </p:val>
                                        </p:tav>
                                      </p:tavLst>
                                    </p:anim>
                                  </p:childTnLst>
                                </p:cTn>
                              </p:par>
                            </p:childTnLst>
                          </p:cTn>
                        </p:par>
                        <p:par>
                          <p:cTn id="99" fill="hold">
                            <p:stCondLst>
                              <p:cond delay="500"/>
                            </p:stCondLst>
                            <p:childTnLst>
                              <p:par>
                                <p:cTn id="100" presetID="10" presetClass="entr" presetSubtype="0" fill="hold" nodeType="afterEffect">
                                  <p:stCondLst>
                                    <p:cond delay="0"/>
                                  </p:stCondLst>
                                  <p:childTnLst>
                                    <p:set>
                                      <p:cBhvr>
                                        <p:cTn id="101" dur="1" fill="hold">
                                          <p:stCondLst>
                                            <p:cond delay="0"/>
                                          </p:stCondLst>
                                        </p:cTn>
                                        <p:tgtEl>
                                          <p:spTgt spid="337"/>
                                        </p:tgtEl>
                                        <p:attrNameLst>
                                          <p:attrName>style.visibility</p:attrName>
                                        </p:attrNameLst>
                                      </p:cBhvr>
                                      <p:to>
                                        <p:strVal val="visible"/>
                                      </p:to>
                                    </p:set>
                                    <p:animEffect transition="in" filter="fade">
                                      <p:cBhvr>
                                        <p:cTn id="102" dur="500"/>
                                        <p:tgtEl>
                                          <p:spTgt spid="33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49"/>
                                        </p:tgtEl>
                                        <p:attrNameLst>
                                          <p:attrName>style.visibility</p:attrName>
                                        </p:attrNameLst>
                                      </p:cBhvr>
                                      <p:to>
                                        <p:strVal val="visible"/>
                                      </p:to>
                                    </p:set>
                                    <p:animEffect transition="in" filter="fade">
                                      <p:cBhvr>
                                        <p:cTn id="107" dur="500"/>
                                        <p:tgtEl>
                                          <p:spTgt spid="249"/>
                                        </p:tgtEl>
                                      </p:cBhvr>
                                    </p:animEffect>
                                  </p:childTnLst>
                                </p:cTn>
                              </p:par>
                              <p:par>
                                <p:cTn id="108" presetID="10" presetClass="entr" presetSubtype="0" fill="hold" nodeType="withEffect">
                                  <p:stCondLst>
                                    <p:cond delay="0"/>
                                  </p:stCondLst>
                                  <p:childTnLst>
                                    <p:set>
                                      <p:cBhvr>
                                        <p:cTn id="109" dur="1" fill="hold">
                                          <p:stCondLst>
                                            <p:cond delay="0"/>
                                          </p:stCondLst>
                                        </p:cTn>
                                        <p:tgtEl>
                                          <p:spTgt spid="250"/>
                                        </p:tgtEl>
                                        <p:attrNameLst>
                                          <p:attrName>style.visibility</p:attrName>
                                        </p:attrNameLst>
                                      </p:cBhvr>
                                      <p:to>
                                        <p:strVal val="visible"/>
                                      </p:to>
                                    </p:set>
                                    <p:animEffect transition="in" filter="fade">
                                      <p:cBhvr>
                                        <p:cTn id="110" dur="500"/>
                                        <p:tgtEl>
                                          <p:spTgt spid="250"/>
                                        </p:tgtEl>
                                      </p:cBhvr>
                                    </p:animEffect>
                                  </p:childTnLst>
                                </p:cTn>
                              </p:par>
                              <p:par>
                                <p:cTn id="111" presetID="10" presetClass="entr" presetSubtype="0" fill="hold" nodeType="withEffect">
                                  <p:stCondLst>
                                    <p:cond delay="0"/>
                                  </p:stCondLst>
                                  <p:childTnLst>
                                    <p:set>
                                      <p:cBhvr>
                                        <p:cTn id="112" dur="1" fill="hold">
                                          <p:stCondLst>
                                            <p:cond delay="0"/>
                                          </p:stCondLst>
                                        </p:cTn>
                                        <p:tgtEl>
                                          <p:spTgt spid="251"/>
                                        </p:tgtEl>
                                        <p:attrNameLst>
                                          <p:attrName>style.visibility</p:attrName>
                                        </p:attrNameLst>
                                      </p:cBhvr>
                                      <p:to>
                                        <p:strVal val="visible"/>
                                      </p:to>
                                    </p:set>
                                    <p:animEffect transition="in" filter="fade">
                                      <p:cBhvr>
                                        <p:cTn id="113"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P spid="27" grpId="0" animBg="1"/>
      <p:bldP spid="56" grpId="0" animBg="1"/>
      <p:bldP spid="5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a:spLocks noGrp="1"/>
          </p:cNvSpPr>
          <p:nvPr>
            <p:ph type="title"/>
          </p:nvPr>
        </p:nvSpPr>
        <p:spPr>
          <a:xfrm>
            <a:off x="122237" y="295275"/>
            <a:ext cx="12041966" cy="917575"/>
          </a:xfrm>
        </p:spPr>
        <p:txBody>
          <a:bodyPr/>
          <a:lstStyle/>
          <a:p>
            <a:r>
              <a:rPr lang="en-US" dirty="0" smtClean="0"/>
              <a:t>Azure Streaming/</a:t>
            </a:r>
            <a:r>
              <a:rPr lang="en-US" dirty="0" err="1" smtClean="0"/>
              <a:t>IoT</a:t>
            </a:r>
            <a:r>
              <a:rPr lang="en-US" dirty="0" smtClean="0"/>
              <a:t> </a:t>
            </a:r>
            <a:r>
              <a:rPr lang="en-US" dirty="0" smtClean="0"/>
              <a:t>services (When we started)</a:t>
            </a:r>
            <a:endParaRPr lang="en-US" dirty="0"/>
          </a:p>
        </p:txBody>
      </p:sp>
      <p:graphicFrame>
        <p:nvGraphicFramePr>
          <p:cNvPr id="42" name="Table 41"/>
          <p:cNvGraphicFramePr>
            <a:graphicFrameLocks noGrp="1"/>
          </p:cNvGraphicFramePr>
          <p:nvPr>
            <p:extLst/>
          </p:nvPr>
        </p:nvGraphicFramePr>
        <p:xfrm>
          <a:off x="720991" y="1820862"/>
          <a:ext cx="10994494" cy="4804341"/>
        </p:xfrm>
        <a:graphic>
          <a:graphicData uri="http://schemas.openxmlformats.org/drawingml/2006/table">
            <a:tbl>
              <a:tblPr firstRow="1" bandRow="1">
                <a:tableStyleId>{5C22544A-7EE6-4342-B048-85BDC9FD1C3A}</a:tableStyleId>
              </a:tblPr>
              <a:tblGrid>
                <a:gridCol w="1537494">
                  <a:extLst>
                    <a:ext uri="{9D8B030D-6E8A-4147-A177-3AD203B41FA5}">
                      <a16:colId xmlns:a16="http://schemas.microsoft.com/office/drawing/2014/main" val="20000"/>
                    </a:ext>
                  </a:extLst>
                </a:gridCol>
                <a:gridCol w="2364250">
                  <a:extLst>
                    <a:ext uri="{9D8B030D-6E8A-4147-A177-3AD203B41FA5}">
                      <a16:colId xmlns:a16="http://schemas.microsoft.com/office/drawing/2014/main" val="20001"/>
                    </a:ext>
                  </a:extLst>
                </a:gridCol>
                <a:gridCol w="2364250">
                  <a:extLst>
                    <a:ext uri="{9D8B030D-6E8A-4147-A177-3AD203B41FA5}">
                      <a16:colId xmlns:a16="http://schemas.microsoft.com/office/drawing/2014/main" val="20002"/>
                    </a:ext>
                  </a:extLst>
                </a:gridCol>
                <a:gridCol w="2364250">
                  <a:extLst>
                    <a:ext uri="{9D8B030D-6E8A-4147-A177-3AD203B41FA5}">
                      <a16:colId xmlns:a16="http://schemas.microsoft.com/office/drawing/2014/main" val="20003"/>
                    </a:ext>
                  </a:extLst>
                </a:gridCol>
                <a:gridCol w="2364250">
                  <a:extLst>
                    <a:ext uri="{9D8B030D-6E8A-4147-A177-3AD203B41FA5}">
                      <a16:colId xmlns:a16="http://schemas.microsoft.com/office/drawing/2014/main" val="20004"/>
                    </a:ext>
                  </a:extLst>
                </a:gridCol>
              </a:tblGrid>
              <a:tr h="479554">
                <a:tc>
                  <a:txBody>
                    <a:bodyPr/>
                    <a:lstStyle/>
                    <a:p>
                      <a:r>
                        <a:rPr lang="en-GB" sz="1600" b="0" dirty="0" smtClean="0">
                          <a:solidFill>
                            <a:schemeClr val="tx1"/>
                          </a:solidFill>
                          <a:latin typeface="Segoe UI Semibold" panose="020B0702040204020203" pitchFamily="34" charset="0"/>
                        </a:rPr>
                        <a:t>Devices</a:t>
                      </a:r>
                      <a:endParaRPr lang="en-US" sz="1600" b="0" dirty="0">
                        <a:solidFill>
                          <a:schemeClr val="tx1"/>
                        </a:solidFill>
                        <a:latin typeface="Segoe UI Semibold" panose="020B0702040204020203" pitchFamily="34" charset="0"/>
                      </a:endParaRPr>
                    </a:p>
                  </a:txBody>
                  <a:tcPr marL="86165" marR="86165" marT="43083" marB="43083"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600" b="0" baseline="0" dirty="0" smtClean="0">
                          <a:solidFill>
                            <a:schemeClr val="tx1"/>
                          </a:solidFill>
                          <a:latin typeface="Segoe UI Semibold" panose="020B0702040204020203" pitchFamily="34" charset="0"/>
                        </a:rPr>
                        <a:t>Device Connectivity</a:t>
                      </a:r>
                      <a:endParaRPr lang="en-GB" sz="1600" b="0" dirty="0" smtClean="0">
                        <a:solidFill>
                          <a:schemeClr val="tx1"/>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smtClean="0">
                          <a:solidFill>
                            <a:schemeClr val="tx1"/>
                          </a:solidFill>
                          <a:latin typeface="Segoe UI Semibold" panose="020B0702040204020203" pitchFamily="34" charset="0"/>
                        </a:rPr>
                        <a:t>Storage</a:t>
                      </a:r>
                      <a:endParaRPr lang="en-US" sz="1600" b="0" dirty="0">
                        <a:solidFill>
                          <a:schemeClr val="tx1"/>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smtClean="0">
                          <a:solidFill>
                            <a:schemeClr val="tx1"/>
                          </a:solidFill>
                          <a:latin typeface="Segoe UI Semibold" panose="020B0702040204020203" pitchFamily="34" charset="0"/>
                        </a:rPr>
                        <a:t>Analytics</a:t>
                      </a:r>
                      <a:endParaRPr lang="en-US" sz="1600" b="0" dirty="0">
                        <a:solidFill>
                          <a:schemeClr val="tx1"/>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600" b="0" kern="1200" dirty="0" smtClean="0">
                          <a:solidFill>
                            <a:schemeClr val="tx1"/>
                          </a:solidFill>
                          <a:latin typeface="Segoe UI Semibold" panose="020B0702040204020203" pitchFamily="34" charset="0"/>
                          <a:ea typeface="+mn-ea"/>
                          <a:cs typeface="+mn-cs"/>
                        </a:rPr>
                        <a:t>Presentation &amp; Action</a:t>
                      </a:r>
                    </a:p>
                  </a:txBody>
                  <a:tcPr marL="86165" marR="86165"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Event Hubs </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SQL Database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Machine Learning</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App</a:t>
                      </a:r>
                      <a:r>
                        <a:rPr lang="en-US" sz="1600" kern="0" baseline="0" dirty="0" smtClean="0">
                          <a:solidFill>
                            <a:srgbClr val="FFFFFF"/>
                          </a:solidFill>
                        </a:rPr>
                        <a:t> Service</a:t>
                      </a:r>
                      <a:endParaRPr lang="en-US" sz="1600" kern="0" dirty="0" smtClean="0">
                        <a:solidFill>
                          <a:srgbClr val="FFFFFF"/>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1"/>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Service Bus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Table/Blob Storage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Stream Analytics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Power BI</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2"/>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endParaRPr lang="en-US" sz="1600" dirty="0" smtClean="0">
                        <a:solidFill>
                          <a:schemeClr val="bg1"/>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DocumentDB</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smtClean="0">
                          <a:solidFill>
                            <a:srgbClr val="FFFFFF"/>
                          </a:solidFill>
                        </a:rPr>
                        <a:t>HDInsight</a:t>
                      </a:r>
                      <a:endParaRPr lang="en-US" sz="1600" kern="0" dirty="0" smtClean="0">
                        <a:solidFill>
                          <a:srgbClr val="FFFFFF"/>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Notification Hubs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3"/>
                  </a:ext>
                </a:extLst>
              </a:tr>
              <a:tr h="957795">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dirty="0" smtClean="0">
                        <a:solidFill>
                          <a:schemeClr val="bg1"/>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Data Factory</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Mobile Services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4"/>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BizTalk Services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5"/>
                  </a:ext>
                </a:extLst>
              </a:tr>
            </a:tbl>
          </a:graphicData>
        </a:graphic>
      </p:graphicFrame>
      <p:grpSp>
        <p:nvGrpSpPr>
          <p:cNvPr id="43" name="Group 42"/>
          <p:cNvGrpSpPr>
            <a:grpSpLocks noChangeAspect="1"/>
          </p:cNvGrpSpPr>
          <p:nvPr/>
        </p:nvGrpSpPr>
        <p:grpSpPr>
          <a:xfrm>
            <a:off x="980098" y="2547100"/>
            <a:ext cx="857276" cy="527895"/>
            <a:chOff x="5893817" y="-2363993"/>
            <a:chExt cx="1589176" cy="978587"/>
          </a:xfrm>
        </p:grpSpPr>
        <p:pic>
          <p:nvPicPr>
            <p:cNvPr id="44" name="Pictur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45" name="Group 44"/>
            <p:cNvGrpSpPr>
              <a:grpSpLocks noChangeAspect="1"/>
            </p:cNvGrpSpPr>
            <p:nvPr/>
          </p:nvGrpSpPr>
          <p:grpSpPr>
            <a:xfrm>
              <a:off x="6051365" y="-2363989"/>
              <a:ext cx="1149652" cy="978583"/>
              <a:chOff x="2475317" y="-6877877"/>
              <a:chExt cx="1493848" cy="1271229"/>
            </a:xfrm>
          </p:grpSpPr>
          <p:sp>
            <p:nvSpPr>
              <p:cNvPr id="51"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a:solidFill>
                    <a:srgbClr val="000000"/>
                  </a:solidFill>
                  <a:sym typeface="Segoe UI" panose="020B0502040204020203" pitchFamily="34" charset="0"/>
                </a:endParaRPr>
              </a:p>
            </p:txBody>
          </p:sp>
          <p:sp>
            <p:nvSpPr>
              <p:cNvPr id="52" name="Trapezoid 12"/>
              <p:cNvSpPr/>
              <p:nvPr/>
            </p:nvSpPr>
            <p:spPr>
              <a:xfrm>
                <a:off x="3302775" y="-5690773"/>
                <a:ext cx="666390" cy="84125"/>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a:solidFill>
                    <a:srgbClr val="000000"/>
                  </a:solidFill>
                  <a:sym typeface="Segoe UI" panose="020B0502040204020203" pitchFamily="34" charset="0"/>
                </a:endParaRPr>
              </a:p>
            </p:txBody>
          </p:sp>
        </p:grpSp>
        <p:sp>
          <p:nvSpPr>
            <p:cNvPr id="46"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8548" tIns="34273" rIns="68548" bIns="34273" numCol="1" rtlCol="0" anchor="ctr" anchorCtr="0" compatLnSpc="1">
              <a:prstTxWarp prst="textNoShape">
                <a:avLst/>
              </a:prstTxWarp>
            </a:bodyPr>
            <a:lstStyle/>
            <a:p>
              <a:pPr algn="ctr" defTabSz="616560">
                <a:defRPr/>
              </a:pPr>
              <a:endParaRPr lang="en-US" sz="1350" kern="0" dirty="0">
                <a:solidFill>
                  <a:srgbClr val="000000"/>
                </a:solidFill>
                <a:latin typeface="Segoe UI Light" panose="020B0502040204020203" pitchFamily="34" charset="0"/>
                <a:sym typeface="Segoe UI Light" panose="020B0502040204020203" pitchFamily="34" charset="0"/>
              </a:endParaRPr>
            </a:p>
          </p:txBody>
        </p:sp>
        <p:pic>
          <p:nvPicPr>
            <p:cNvPr id="47" name="Picture 2" descr="\\MAGNUM\Projects\Microsoft\Cloud Power FY12\Design\ICONS_PNG\Next_Gen_Application.png"/>
            <p:cNvPicPr>
              <a:picLocks noChangeAspect="1" noChangeArrowheads="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48" name="Picture 24" descr="E:\Eric Suchiang FD\Icons\Metro Icon\Metro icons ALL WHITE\cctv.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49" name="Freeform 48"/>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7201" tIns="33601" rIns="67201" bIns="33601" numCol="1" rtlCol="0" anchor="ctr" anchorCtr="0" compatLnSpc="1">
              <a:prstTxWarp prst="textNoShape">
                <a:avLst/>
              </a:prstTxWarp>
            </a:bodyPr>
            <a:lstStyle/>
            <a:p>
              <a:pPr algn="ctr" defTabSz="671355" fontAlgn="base">
                <a:spcBef>
                  <a:spcPct val="0"/>
                </a:spcBef>
                <a:spcAft>
                  <a:spcPct val="0"/>
                </a:spcAft>
                <a:defRPr/>
              </a:pPr>
              <a:endParaRPr lang="en-US" sz="1275" kern="0" dirty="0">
                <a:solidFill>
                  <a:srgbClr val="000000"/>
                </a:solidFill>
              </a:endParaRPr>
            </a:p>
          </p:txBody>
        </p:sp>
      </p:grpSp>
      <p:grpSp>
        <p:nvGrpSpPr>
          <p:cNvPr id="54" name="Group 53"/>
          <p:cNvGrpSpPr>
            <a:grpSpLocks noChangeAspect="1"/>
          </p:cNvGrpSpPr>
          <p:nvPr/>
        </p:nvGrpSpPr>
        <p:grpSpPr>
          <a:xfrm>
            <a:off x="1110827" y="3285470"/>
            <a:ext cx="695399" cy="516592"/>
            <a:chOff x="5630249" y="-855090"/>
            <a:chExt cx="1258953" cy="935238"/>
          </a:xfrm>
          <a:solidFill>
            <a:schemeClr val="bg1"/>
          </a:solidFill>
        </p:grpSpPr>
        <p:sp>
          <p:nvSpPr>
            <p:cNvPr id="55"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chemeClr val="tx1"/>
            </a:solidFill>
            <a:ln>
              <a:noFill/>
            </a:ln>
            <a:extLst/>
          </p:spPr>
          <p:txBody>
            <a:bodyPr vert="horz" wrap="square" lIns="68551" tIns="34275" rIns="68551" bIns="34275" numCol="1" anchor="t" anchorCtr="0" compatLnSpc="1">
              <a:prstTxWarp prst="textNoShape">
                <a:avLst/>
              </a:prstTxWarp>
            </a:bodyPr>
            <a:lstStyle/>
            <a:p>
              <a:pPr algn="ctr" defTabSz="698840">
                <a:defRPr/>
              </a:pPr>
              <a:endParaRPr lang="en-US" sz="1350" kern="0" dirty="0">
                <a:solidFill>
                  <a:srgbClr val="000000"/>
                </a:solidFill>
              </a:endParaRPr>
            </a:p>
          </p:txBody>
        </p:sp>
        <p:sp>
          <p:nvSpPr>
            <p:cNvPr id="56"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750" kern="0" dirty="0" err="1">
                <a:solidFill>
                  <a:srgbClr val="000000"/>
                </a:solidFill>
                <a:ea typeface="Segoe UI" pitchFamily="34" charset="0"/>
                <a:cs typeface="Segoe UI" pitchFamily="34" charset="0"/>
              </a:endParaRPr>
            </a:p>
          </p:txBody>
        </p:sp>
        <p:pic>
          <p:nvPicPr>
            <p:cNvPr id="57" name="Picture 3" descr="C:\Users\chrisw\Desktop\Kinect Hand.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black">
            <a:xfrm>
              <a:off x="5630249" y="-354098"/>
              <a:ext cx="495792" cy="397290"/>
            </a:xfrm>
            <a:prstGeom prst="rect">
              <a:avLst/>
            </a:prstGeom>
            <a:noFill/>
            <a:extLst/>
          </p:spPr>
        </p:pic>
        <p:sp>
          <p:nvSpPr>
            <p:cNvPr id="58"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tx1"/>
            </a:solidFill>
            <a:ln w="0">
              <a:noFill/>
              <a:prstDash val="solid"/>
              <a:round/>
              <a:headEnd/>
              <a:tailEnd/>
            </a:ln>
          </p:spPr>
          <p:txBody>
            <a:bodyPr vert="horz" wrap="square" lIns="67203" tIns="33602" rIns="67203" bIns="33602" numCol="1" anchor="t" anchorCtr="0" compatLnSpc="1">
              <a:prstTxWarp prst="textNoShape">
                <a:avLst/>
              </a:prstTxWarp>
            </a:bodyPr>
            <a:lstStyle/>
            <a:p>
              <a:pPr algn="ctr" defTabSz="671576">
                <a:defRPr/>
              </a:pPr>
              <a:endParaRPr lang="en-US" sz="1275" kern="0">
                <a:solidFill>
                  <a:srgbClr val="000000"/>
                </a:solidFill>
              </a:endParaRPr>
            </a:p>
          </p:txBody>
        </p:sp>
        <p:sp>
          <p:nvSpPr>
            <p:cNvPr id="59"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68551" tIns="34275" rIns="822610" bIns="34275" numCol="1" spcCol="0" rtlCol="0" fromWordArt="0" anchor="b" anchorCtr="0" forceAA="0" compatLnSpc="1">
              <a:prstTxWarp prst="textNoShape">
                <a:avLst/>
              </a:prstTxWarp>
              <a:noAutofit/>
            </a:bodyPr>
            <a:lstStyle/>
            <a:p>
              <a:pPr defTabSz="684846" fontAlgn="base">
                <a:spcBef>
                  <a:spcPct val="0"/>
                </a:spcBef>
                <a:spcAft>
                  <a:spcPct val="0"/>
                </a:spcAft>
                <a:defRPr/>
              </a:pPr>
              <a:endParaRPr lang="en-US" sz="1650" kern="0" spc="-38" dirty="0" err="1">
                <a:solidFill>
                  <a:srgbClr val="000000"/>
                </a:solidFill>
                <a:latin typeface="Segoe UI Light"/>
                <a:ea typeface="Segoe UI" pitchFamily="34" charset="0"/>
                <a:cs typeface="Segoe UI" pitchFamily="34" charset="0"/>
              </a:endParaRPr>
            </a:p>
          </p:txBody>
        </p:sp>
        <p:sp>
          <p:nvSpPr>
            <p:cNvPr id="60"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98813"/>
              <a:endParaRPr lang="en-US" sz="1575">
                <a:solidFill>
                  <a:srgbClr val="000000"/>
                </a:solidFill>
              </a:endParaRPr>
            </a:p>
          </p:txBody>
        </p:sp>
      </p:grpSp>
      <p:grpSp>
        <p:nvGrpSpPr>
          <p:cNvPr id="61" name="Group 60"/>
          <p:cNvGrpSpPr/>
          <p:nvPr/>
        </p:nvGrpSpPr>
        <p:grpSpPr>
          <a:xfrm>
            <a:off x="1433266" y="4262064"/>
            <a:ext cx="552282" cy="335680"/>
            <a:chOff x="2012636" y="-279971"/>
            <a:chExt cx="734842" cy="447764"/>
          </a:xfrm>
          <a:solidFill>
            <a:schemeClr val="bg1"/>
          </a:solidFill>
        </p:grpSpPr>
        <p:sp>
          <p:nvSpPr>
            <p:cNvPr id="62"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1350" kern="0" spc="-38" dirty="0" err="1">
                <a:solidFill>
                  <a:srgbClr val="000000"/>
                </a:solidFill>
                <a:ea typeface="Segoe UI" pitchFamily="34" charset="0"/>
                <a:cs typeface="Segoe UI" pitchFamily="34" charset="0"/>
              </a:endParaRPr>
            </a:p>
          </p:txBody>
        </p:sp>
        <p:sp>
          <p:nvSpPr>
            <p:cNvPr id="65"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2261" tIns="41131" rIns="41131" bIns="82261" numCol="1" spcCol="0" rtlCol="0" fromWordArt="0" anchor="b" anchorCtr="0" forceAA="0" compatLnSpc="1">
              <a:prstTxWarp prst="textNoShape">
                <a:avLst/>
              </a:prstTxWarp>
              <a:noAutofit/>
            </a:bodyPr>
            <a:lstStyle/>
            <a:p>
              <a:pPr algn="ctr" defTabSz="821816" fontAlgn="base">
                <a:spcBef>
                  <a:spcPct val="0"/>
                </a:spcBef>
                <a:spcAft>
                  <a:spcPct val="0"/>
                </a:spcAft>
                <a:defRPr/>
              </a:pPr>
              <a:endParaRPr lang="en-US" kern="0" spc="-45" dirty="0" err="1">
                <a:solidFill>
                  <a:srgbClr val="000000"/>
                </a:solidFill>
                <a:ea typeface="Segoe UI" pitchFamily="34" charset="0"/>
                <a:cs typeface="Segoe UI" pitchFamily="34" charset="0"/>
              </a:endParaRPr>
            </a:p>
          </p:txBody>
        </p:sp>
      </p:grpSp>
      <p:pic>
        <p:nvPicPr>
          <p:cNvPr id="66" name="Picture 6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6462" y="4209473"/>
            <a:ext cx="479992" cy="479992"/>
          </a:xfrm>
          <a:prstGeom prst="rect">
            <a:avLst/>
          </a:prstGeom>
        </p:spPr>
      </p:pic>
      <p:pic>
        <p:nvPicPr>
          <p:cNvPr id="67"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2392580" y="4265776"/>
            <a:ext cx="472432" cy="472432"/>
          </a:xfrm>
          <a:prstGeom prst="rect">
            <a:avLst/>
          </a:prstGeom>
          <a:noFill/>
        </p:spPr>
      </p:pic>
      <p:pic>
        <p:nvPicPr>
          <p:cNvPr id="68" name="Picture 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4754526" y="2556449"/>
            <a:ext cx="423739" cy="44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6"/>
          <p:cNvPicPr>
            <a:picLocks noChangeAspect="1"/>
          </p:cNvPicPr>
          <p:nvPr/>
        </p:nvPicPr>
        <p:blipFill>
          <a:blip r:embed="rId10">
            <a:biLevel thresh="25000"/>
            <a:extLst>
              <a:ext uri="{28A0092B-C50C-407E-A947-70E740481C1C}">
                <a14:useLocalDpi xmlns:a14="http://schemas.microsoft.com/office/drawing/2010/main"/>
              </a:ext>
            </a:extLst>
          </a:blip>
          <a:srcRect/>
          <a:stretch>
            <a:fillRect/>
          </a:stretch>
        </p:blipFill>
        <p:spPr bwMode="auto">
          <a:xfrm>
            <a:off x="4740565" y="3465427"/>
            <a:ext cx="451665" cy="3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6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70233" y="4091686"/>
            <a:ext cx="792325" cy="792325"/>
          </a:xfrm>
          <a:prstGeom prst="rect">
            <a:avLst/>
          </a:prstGeom>
        </p:spPr>
      </p:pic>
      <p:sp>
        <p:nvSpPr>
          <p:cNvPr id="71" name="TextBox 70"/>
          <p:cNvSpPr txBox="1"/>
          <p:nvPr/>
        </p:nvSpPr>
        <p:spPr>
          <a:xfrm>
            <a:off x="4795728" y="4429905"/>
            <a:ext cx="364848" cy="240136"/>
          </a:xfrm>
          <a:prstGeom prst="rect">
            <a:avLst/>
          </a:prstGeom>
          <a:noFill/>
          <a:ln>
            <a:noFill/>
            <a:headEnd type="none" w="med" len="med"/>
            <a:tailEnd type="none" w="med" len="med"/>
          </a:ln>
        </p:spPr>
        <p:txBody>
          <a:bodyPr wrap="square" lIns="0" tIns="0" rIns="0" bIns="0" rtlCol="0">
            <a:spAutoFit/>
          </a:bodyPr>
          <a:lstStyle/>
          <a:p>
            <a:pPr algn="ctr" defTabSz="699385"/>
            <a:r>
              <a:rPr lang="en-US" sz="1530" spc="-30" dirty="0">
                <a:solidFill>
                  <a:srgbClr val="4668C5"/>
                </a:solidFill>
                <a:ea typeface="Segoe UI" pitchFamily="34" charset="0"/>
                <a:cs typeface="Segoe UI" pitchFamily="34" charset="0"/>
              </a:rPr>
              <a:t>{  }</a:t>
            </a:r>
          </a:p>
        </p:txBody>
      </p:sp>
      <p:pic>
        <p:nvPicPr>
          <p:cNvPr id="72"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4730183" y="5185764"/>
            <a:ext cx="472432" cy="472432"/>
          </a:xfrm>
          <a:prstGeom prst="rect">
            <a:avLst/>
          </a:prstGeom>
          <a:noFill/>
        </p:spPr>
      </p:pic>
      <p:pic>
        <p:nvPicPr>
          <p:cNvPr id="75" name="Picture 7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88387" y="2391622"/>
            <a:ext cx="753850" cy="753850"/>
          </a:xfrm>
          <a:prstGeom prst="rect">
            <a:avLst/>
          </a:prstGeom>
        </p:spPr>
      </p:pic>
      <p:pic>
        <p:nvPicPr>
          <p:cNvPr id="76" name="Picture 11"/>
          <p:cNvPicPr>
            <a:picLocks noChangeAspect="1"/>
          </p:cNvPicPr>
          <p:nvPr/>
        </p:nvPicPr>
        <p:blipFill>
          <a:blip r:embed="rId13">
            <a:biLevel thresh="25000"/>
            <a:extLst>
              <a:ext uri="{28A0092B-C50C-407E-A947-70E740481C1C}">
                <a14:useLocalDpi xmlns:a14="http://schemas.microsoft.com/office/drawing/2010/main"/>
              </a:ext>
            </a:extLst>
          </a:blip>
          <a:srcRect/>
          <a:stretch>
            <a:fillRect/>
          </a:stretch>
        </p:blipFill>
        <p:spPr bwMode="auto">
          <a:xfrm>
            <a:off x="9535450" y="2566770"/>
            <a:ext cx="429810" cy="42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73"/>
          <p:cNvPicPr>
            <a:picLocks noChangeAspect="1"/>
          </p:cNvPicPr>
          <p:nvPr/>
        </p:nvPicPr>
        <p:blipFill>
          <a:blip r:embed="rId14">
            <a:biLevel thresh="25000"/>
            <a:extLst>
              <a:ext uri="{28A0092B-C50C-407E-A947-70E740481C1C}">
                <a14:useLocalDpi xmlns:a14="http://schemas.microsoft.com/office/drawing/2010/main"/>
              </a:ext>
            </a:extLst>
          </a:blip>
          <a:srcRect/>
          <a:stretch>
            <a:fillRect/>
          </a:stretch>
        </p:blipFill>
        <p:spPr bwMode="auto">
          <a:xfrm>
            <a:off x="9611332" y="5197397"/>
            <a:ext cx="278041" cy="4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77"/>
          <p:cNvPicPr>
            <a:picLocks noChangeAspect="1"/>
          </p:cNvPicPr>
          <p:nvPr/>
        </p:nvPicPr>
        <p:blipFill>
          <a:blip r:embed="rId15" cstate="screen">
            <a:biLevel thresh="25000"/>
            <a:extLst>
              <a:ext uri="{28A0092B-C50C-407E-A947-70E740481C1C}">
                <a14:useLocalDpi xmlns:a14="http://schemas.microsoft.com/office/drawing/2010/main"/>
              </a:ext>
            </a:extLst>
          </a:blip>
          <a:stretch>
            <a:fillRect/>
          </a:stretch>
        </p:blipFill>
        <p:spPr>
          <a:xfrm>
            <a:off x="9575169" y="4349118"/>
            <a:ext cx="373876" cy="373876"/>
          </a:xfrm>
          <a:prstGeom prst="rect">
            <a:avLst/>
          </a:prstGeom>
        </p:spPr>
      </p:pic>
      <p:pic>
        <p:nvPicPr>
          <p:cNvPr id="84" name="Picture 83"/>
          <p:cNvPicPr>
            <a:picLocks noChangeAspect="1"/>
          </p:cNvPicPr>
          <p:nvPr/>
        </p:nvPicPr>
        <p:blipFill rotWithShape="1">
          <a:blip r:embed="rId16" cstate="screen">
            <a:extLst>
              <a:ext uri="{28A0092B-C50C-407E-A947-70E740481C1C}">
                <a14:useLocalDpi xmlns:a14="http://schemas.microsoft.com/office/drawing/2010/main"/>
              </a:ext>
            </a:extLst>
          </a:blip>
          <a:srcRect t="-1" r="-9452" b="-4026"/>
          <a:stretch/>
        </p:blipFill>
        <p:spPr>
          <a:xfrm>
            <a:off x="9556198" y="3459334"/>
            <a:ext cx="392849" cy="381240"/>
          </a:xfrm>
          <a:prstGeom prst="rect">
            <a:avLst/>
          </a:prstGeom>
        </p:spPr>
      </p:pic>
      <p:pic>
        <p:nvPicPr>
          <p:cNvPr id="85" name="Picture 84"/>
          <p:cNvPicPr>
            <a:picLocks noChangeAspect="1"/>
          </p:cNvPicPr>
          <p:nvPr/>
        </p:nvPicPr>
        <p:blipFill>
          <a:blip r:embed="rId17" cstate="screen">
            <a:biLevel thresh="25000"/>
            <a:extLst>
              <a:ext uri="{28A0092B-C50C-407E-A947-70E740481C1C}">
                <a14:useLocalDpi xmlns:a14="http://schemas.microsoft.com/office/drawing/2010/main"/>
              </a:ext>
            </a:extLst>
          </a:blip>
          <a:stretch>
            <a:fillRect/>
          </a:stretch>
        </p:blipFill>
        <p:spPr>
          <a:xfrm>
            <a:off x="7125552" y="5139535"/>
            <a:ext cx="479521" cy="479521"/>
          </a:xfrm>
          <a:prstGeom prst="rect">
            <a:avLst/>
          </a:prstGeom>
        </p:spPr>
      </p:pic>
      <p:pic>
        <p:nvPicPr>
          <p:cNvPr id="86" name="Picture 85"/>
          <p:cNvPicPr>
            <a:picLocks noChangeAspect="1"/>
          </p:cNvPicPr>
          <p:nvPr/>
        </p:nvPicPr>
        <p:blipFill>
          <a:blip r:embed="rId18" cstate="screen">
            <a:biLevel thresh="25000"/>
            <a:extLst>
              <a:ext uri="{28A0092B-C50C-407E-A947-70E740481C1C}">
                <a14:useLocalDpi xmlns:a14="http://schemas.microsoft.com/office/drawing/2010/main"/>
              </a:ext>
            </a:extLst>
          </a:blip>
          <a:stretch>
            <a:fillRect/>
          </a:stretch>
        </p:blipFill>
        <p:spPr>
          <a:xfrm>
            <a:off x="2490034" y="3458125"/>
            <a:ext cx="406778" cy="406778"/>
          </a:xfrm>
          <a:prstGeom prst="rect">
            <a:avLst/>
          </a:prstGeom>
        </p:spPr>
      </p:pic>
      <p:pic>
        <p:nvPicPr>
          <p:cNvPr id="87" name="Picture 86"/>
          <p:cNvPicPr>
            <a:picLocks noChangeAspect="1"/>
          </p:cNvPicPr>
          <p:nvPr/>
        </p:nvPicPr>
        <p:blipFill>
          <a:blip r:embed="rId19" cstate="screen">
            <a:biLevel thresh="25000"/>
            <a:extLst>
              <a:ext uri="{28A0092B-C50C-407E-A947-70E740481C1C}">
                <a14:useLocalDpi xmlns:a14="http://schemas.microsoft.com/office/drawing/2010/main"/>
              </a:ext>
            </a:extLst>
          </a:blip>
          <a:stretch>
            <a:fillRect/>
          </a:stretch>
        </p:blipFill>
        <p:spPr>
          <a:xfrm>
            <a:off x="9535448" y="6057224"/>
            <a:ext cx="488038" cy="488038"/>
          </a:xfrm>
          <a:prstGeom prst="rect">
            <a:avLst/>
          </a:prstGeom>
        </p:spPr>
      </p:pic>
      <p:pic>
        <p:nvPicPr>
          <p:cNvPr id="88" name="Picture 87"/>
          <p:cNvPicPr>
            <a:picLocks noChangeAspect="1"/>
          </p:cNvPicPr>
          <p:nvPr/>
        </p:nvPicPr>
        <p:blipFill>
          <a:blip r:embed="rId20"/>
          <a:stretch>
            <a:fillRect/>
          </a:stretch>
        </p:blipFill>
        <p:spPr>
          <a:xfrm>
            <a:off x="7100403" y="3351688"/>
            <a:ext cx="529819" cy="529819"/>
          </a:xfrm>
          <a:prstGeom prst="rect">
            <a:avLst/>
          </a:prstGeom>
        </p:spPr>
      </p:pic>
      <p:pic>
        <p:nvPicPr>
          <p:cNvPr id="89" name="Picture 88"/>
          <p:cNvPicPr>
            <a:picLocks noChangeAspect="1"/>
          </p:cNvPicPr>
          <p:nvPr/>
        </p:nvPicPr>
        <p:blipFill>
          <a:blip r:embed="rId21"/>
          <a:stretch>
            <a:fillRect/>
          </a:stretch>
        </p:blipFill>
        <p:spPr>
          <a:xfrm>
            <a:off x="2324280" y="2547100"/>
            <a:ext cx="557267" cy="557267"/>
          </a:xfrm>
          <a:prstGeom prst="rect">
            <a:avLst/>
          </a:prstGeom>
        </p:spPr>
      </p:pic>
      <p:pic>
        <p:nvPicPr>
          <p:cNvPr id="90" name="Picture 89"/>
          <p:cNvPicPr>
            <a:picLocks noChangeAspect="1"/>
          </p:cNvPicPr>
          <p:nvPr/>
        </p:nvPicPr>
        <p:blipFill>
          <a:blip r:embed="rId22"/>
          <a:stretch>
            <a:fillRect/>
          </a:stretch>
        </p:blipFill>
        <p:spPr>
          <a:xfrm>
            <a:off x="7060007" y="4131977"/>
            <a:ext cx="610610" cy="610610"/>
          </a:xfrm>
          <a:prstGeom prst="rect">
            <a:avLst/>
          </a:prstGeom>
        </p:spPr>
      </p:pic>
      <p:sp>
        <p:nvSpPr>
          <p:cNvPr id="2" name="Rectangle 1"/>
          <p:cNvSpPr/>
          <p:nvPr/>
        </p:nvSpPr>
        <p:spPr bwMode="auto">
          <a:xfrm>
            <a:off x="655637" y="4843269"/>
            <a:ext cx="3962400" cy="1930594"/>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50" name="Rectangle 49"/>
          <p:cNvSpPr/>
          <p:nvPr/>
        </p:nvSpPr>
        <p:spPr bwMode="auto">
          <a:xfrm>
            <a:off x="4008437" y="5800030"/>
            <a:ext cx="3922146" cy="1127637"/>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284135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1+#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1+#ppt_w/2"/>
                                          </p:val>
                                        </p:tav>
                                        <p:tav tm="100000">
                                          <p:val>
                                            <p:strVal val="#ppt_x"/>
                                          </p:val>
                                        </p:tav>
                                      </p:tavLst>
                                    </p:anim>
                                    <p:anim calcmode="lin" valueType="num">
                                      <p:cBhvr additive="base">
                                        <p:cTn id="12" dur="500" fill="hold"/>
                                        <p:tgtEl>
                                          <p:spTgt spid="6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fill="hold"/>
                                        <p:tgtEl>
                                          <p:spTgt spid="67"/>
                                        </p:tgtEl>
                                        <p:attrNameLst>
                                          <p:attrName>ppt_x</p:attrName>
                                        </p:attrNameLst>
                                      </p:cBhvr>
                                      <p:tavLst>
                                        <p:tav tm="0">
                                          <p:val>
                                            <p:strVal val="1+#ppt_w/2"/>
                                          </p:val>
                                        </p:tav>
                                        <p:tav tm="100000">
                                          <p:val>
                                            <p:strVal val="#ppt_x"/>
                                          </p:val>
                                        </p:tav>
                                      </p:tavLst>
                                    </p:anim>
                                    <p:anim calcmode="lin" valueType="num">
                                      <p:cBhvr additive="base">
                                        <p:cTn id="16" dur="500" fill="hold"/>
                                        <p:tgtEl>
                                          <p:spTgt spid="6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fill="hold"/>
                                        <p:tgtEl>
                                          <p:spTgt spid="68"/>
                                        </p:tgtEl>
                                        <p:attrNameLst>
                                          <p:attrName>ppt_x</p:attrName>
                                        </p:attrNameLst>
                                      </p:cBhvr>
                                      <p:tavLst>
                                        <p:tav tm="0">
                                          <p:val>
                                            <p:strVal val="1+#ppt_w/2"/>
                                          </p:val>
                                        </p:tav>
                                        <p:tav tm="100000">
                                          <p:val>
                                            <p:strVal val="#ppt_x"/>
                                          </p:val>
                                        </p:tav>
                                      </p:tavLst>
                                    </p:anim>
                                    <p:anim calcmode="lin" valueType="num">
                                      <p:cBhvr additive="base">
                                        <p:cTn id="20" dur="500" fill="hold"/>
                                        <p:tgtEl>
                                          <p:spTgt spid="68"/>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500" fill="hold"/>
                                        <p:tgtEl>
                                          <p:spTgt spid="69"/>
                                        </p:tgtEl>
                                        <p:attrNameLst>
                                          <p:attrName>ppt_x</p:attrName>
                                        </p:attrNameLst>
                                      </p:cBhvr>
                                      <p:tavLst>
                                        <p:tav tm="0">
                                          <p:val>
                                            <p:strVal val="1+#ppt_w/2"/>
                                          </p:val>
                                        </p:tav>
                                        <p:tav tm="100000">
                                          <p:val>
                                            <p:strVal val="#ppt_x"/>
                                          </p:val>
                                        </p:tav>
                                      </p:tavLst>
                                    </p:anim>
                                    <p:anim calcmode="lin" valueType="num">
                                      <p:cBhvr additive="base">
                                        <p:cTn id="24" dur="500" fill="hold"/>
                                        <p:tgtEl>
                                          <p:spTgt spid="69"/>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additive="base">
                                        <p:cTn id="27" dur="500" fill="hold"/>
                                        <p:tgtEl>
                                          <p:spTgt spid="71"/>
                                        </p:tgtEl>
                                        <p:attrNameLst>
                                          <p:attrName>ppt_x</p:attrName>
                                        </p:attrNameLst>
                                      </p:cBhvr>
                                      <p:tavLst>
                                        <p:tav tm="0">
                                          <p:val>
                                            <p:strVal val="1+#ppt_w/2"/>
                                          </p:val>
                                        </p:tav>
                                        <p:tav tm="100000">
                                          <p:val>
                                            <p:strVal val="#ppt_x"/>
                                          </p:val>
                                        </p:tav>
                                      </p:tavLst>
                                    </p:anim>
                                    <p:anim calcmode="lin" valueType="num">
                                      <p:cBhvr additive="base">
                                        <p:cTn id="28" dur="500" fill="hold"/>
                                        <p:tgtEl>
                                          <p:spTgt spid="71"/>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1+#ppt_w/2"/>
                                          </p:val>
                                        </p:tav>
                                        <p:tav tm="100000">
                                          <p:val>
                                            <p:strVal val="#ppt_x"/>
                                          </p:val>
                                        </p:tav>
                                      </p:tavLst>
                                    </p:anim>
                                    <p:anim calcmode="lin" valueType="num">
                                      <p:cBhvr additive="base">
                                        <p:cTn id="32" dur="500" fill="hold"/>
                                        <p:tgtEl>
                                          <p:spTgt spid="75"/>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00" fill="hold"/>
                                        <p:tgtEl>
                                          <p:spTgt spid="76"/>
                                        </p:tgtEl>
                                        <p:attrNameLst>
                                          <p:attrName>ppt_x</p:attrName>
                                        </p:attrNameLst>
                                      </p:cBhvr>
                                      <p:tavLst>
                                        <p:tav tm="0">
                                          <p:val>
                                            <p:strVal val="1+#ppt_w/2"/>
                                          </p:val>
                                        </p:tav>
                                        <p:tav tm="100000">
                                          <p:val>
                                            <p:strVal val="#ppt_x"/>
                                          </p:val>
                                        </p:tav>
                                      </p:tavLst>
                                    </p:anim>
                                    <p:anim calcmode="lin" valueType="num">
                                      <p:cBhvr additive="base">
                                        <p:cTn id="36" dur="500" fill="hold"/>
                                        <p:tgtEl>
                                          <p:spTgt spid="76"/>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anim calcmode="lin" valueType="num">
                                      <p:cBhvr additive="base">
                                        <p:cTn id="39" dur="500" fill="hold"/>
                                        <p:tgtEl>
                                          <p:spTgt spid="77"/>
                                        </p:tgtEl>
                                        <p:attrNameLst>
                                          <p:attrName>ppt_x</p:attrName>
                                        </p:attrNameLst>
                                      </p:cBhvr>
                                      <p:tavLst>
                                        <p:tav tm="0">
                                          <p:val>
                                            <p:strVal val="1+#ppt_w/2"/>
                                          </p:val>
                                        </p:tav>
                                        <p:tav tm="100000">
                                          <p:val>
                                            <p:strVal val="#ppt_x"/>
                                          </p:val>
                                        </p:tav>
                                      </p:tavLst>
                                    </p:anim>
                                    <p:anim calcmode="lin" valueType="num">
                                      <p:cBhvr additive="base">
                                        <p:cTn id="40" dur="500" fill="hold"/>
                                        <p:tgtEl>
                                          <p:spTgt spid="77"/>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1+#ppt_w/2"/>
                                          </p:val>
                                        </p:tav>
                                        <p:tav tm="100000">
                                          <p:val>
                                            <p:strVal val="#ppt_x"/>
                                          </p:val>
                                        </p:tav>
                                      </p:tavLst>
                                    </p:anim>
                                    <p:anim calcmode="lin" valueType="num">
                                      <p:cBhvr additive="base">
                                        <p:cTn id="44" dur="500" fill="hold"/>
                                        <p:tgtEl>
                                          <p:spTgt spid="78"/>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84"/>
                                        </p:tgtEl>
                                        <p:attrNameLst>
                                          <p:attrName>style.visibility</p:attrName>
                                        </p:attrNameLst>
                                      </p:cBhvr>
                                      <p:to>
                                        <p:strVal val="visible"/>
                                      </p:to>
                                    </p:set>
                                    <p:anim calcmode="lin" valueType="num">
                                      <p:cBhvr additive="base">
                                        <p:cTn id="47" dur="500" fill="hold"/>
                                        <p:tgtEl>
                                          <p:spTgt spid="84"/>
                                        </p:tgtEl>
                                        <p:attrNameLst>
                                          <p:attrName>ppt_x</p:attrName>
                                        </p:attrNameLst>
                                      </p:cBhvr>
                                      <p:tavLst>
                                        <p:tav tm="0">
                                          <p:val>
                                            <p:strVal val="1+#ppt_w/2"/>
                                          </p:val>
                                        </p:tav>
                                        <p:tav tm="100000">
                                          <p:val>
                                            <p:strVal val="#ppt_x"/>
                                          </p:val>
                                        </p:tav>
                                      </p:tavLst>
                                    </p:anim>
                                    <p:anim calcmode="lin" valueType="num">
                                      <p:cBhvr additive="base">
                                        <p:cTn id="48" dur="500" fill="hold"/>
                                        <p:tgtEl>
                                          <p:spTgt spid="84"/>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anim calcmode="lin" valueType="num">
                                      <p:cBhvr additive="base">
                                        <p:cTn id="51" dur="500" fill="hold"/>
                                        <p:tgtEl>
                                          <p:spTgt spid="61"/>
                                        </p:tgtEl>
                                        <p:attrNameLst>
                                          <p:attrName>ppt_x</p:attrName>
                                        </p:attrNameLst>
                                      </p:cBhvr>
                                      <p:tavLst>
                                        <p:tav tm="0">
                                          <p:val>
                                            <p:strVal val="1+#ppt_w/2"/>
                                          </p:val>
                                        </p:tav>
                                        <p:tav tm="100000">
                                          <p:val>
                                            <p:strVal val="#ppt_x"/>
                                          </p:val>
                                        </p:tav>
                                      </p:tavLst>
                                    </p:anim>
                                    <p:anim calcmode="lin" valueType="num">
                                      <p:cBhvr additive="base">
                                        <p:cTn id="52" dur="500" fill="hold"/>
                                        <p:tgtEl>
                                          <p:spTgt spid="61"/>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500" fill="hold"/>
                                        <p:tgtEl>
                                          <p:spTgt spid="54"/>
                                        </p:tgtEl>
                                        <p:attrNameLst>
                                          <p:attrName>ppt_x</p:attrName>
                                        </p:attrNameLst>
                                      </p:cBhvr>
                                      <p:tavLst>
                                        <p:tav tm="0">
                                          <p:val>
                                            <p:strVal val="1+#ppt_w/2"/>
                                          </p:val>
                                        </p:tav>
                                        <p:tav tm="100000">
                                          <p:val>
                                            <p:strVal val="#ppt_x"/>
                                          </p:val>
                                        </p:tav>
                                      </p:tavLst>
                                    </p:anim>
                                    <p:anim calcmode="lin" valueType="num">
                                      <p:cBhvr additive="base">
                                        <p:cTn id="56" dur="500" fill="hold"/>
                                        <p:tgtEl>
                                          <p:spTgt spid="54"/>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1+#ppt_w/2"/>
                                          </p:val>
                                        </p:tav>
                                        <p:tav tm="100000">
                                          <p:val>
                                            <p:strVal val="#ppt_x"/>
                                          </p:val>
                                        </p:tav>
                                      </p:tavLst>
                                    </p:anim>
                                    <p:anim calcmode="lin" valueType="num">
                                      <p:cBhvr additive="base">
                                        <p:cTn id="60" dur="500" fill="hold"/>
                                        <p:tgtEl>
                                          <p:spTgt spid="4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 calcmode="lin" valueType="num">
                                      <p:cBhvr additive="base">
                                        <p:cTn id="63" dur="500" fill="hold"/>
                                        <p:tgtEl>
                                          <p:spTgt spid="72"/>
                                        </p:tgtEl>
                                        <p:attrNameLst>
                                          <p:attrName>ppt_x</p:attrName>
                                        </p:attrNameLst>
                                      </p:cBhvr>
                                      <p:tavLst>
                                        <p:tav tm="0">
                                          <p:val>
                                            <p:strVal val="1+#ppt_w/2"/>
                                          </p:val>
                                        </p:tav>
                                        <p:tav tm="100000">
                                          <p:val>
                                            <p:strVal val="#ppt_x"/>
                                          </p:val>
                                        </p:tav>
                                      </p:tavLst>
                                    </p:anim>
                                    <p:anim calcmode="lin" valueType="num">
                                      <p:cBhvr additive="base">
                                        <p:cTn id="64" dur="500" fill="hold"/>
                                        <p:tgtEl>
                                          <p:spTgt spid="72"/>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70"/>
                                        </p:tgtEl>
                                        <p:attrNameLst>
                                          <p:attrName>style.visibility</p:attrName>
                                        </p:attrNameLst>
                                      </p:cBhvr>
                                      <p:to>
                                        <p:strVal val="visible"/>
                                      </p:to>
                                    </p:set>
                                    <p:anim calcmode="lin" valueType="num">
                                      <p:cBhvr additive="base">
                                        <p:cTn id="67" dur="500" fill="hold"/>
                                        <p:tgtEl>
                                          <p:spTgt spid="70"/>
                                        </p:tgtEl>
                                        <p:attrNameLst>
                                          <p:attrName>ppt_x</p:attrName>
                                        </p:attrNameLst>
                                      </p:cBhvr>
                                      <p:tavLst>
                                        <p:tav tm="0">
                                          <p:val>
                                            <p:strVal val="1+#ppt_w/2"/>
                                          </p:val>
                                        </p:tav>
                                        <p:tav tm="100000">
                                          <p:val>
                                            <p:strVal val="#ppt_x"/>
                                          </p:val>
                                        </p:tav>
                                      </p:tavLst>
                                    </p:anim>
                                    <p:anim calcmode="lin" valueType="num">
                                      <p:cBhvr additive="base">
                                        <p:cTn id="68" dur="500" fill="hold"/>
                                        <p:tgtEl>
                                          <p:spTgt spid="70"/>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85"/>
                                        </p:tgtEl>
                                        <p:attrNameLst>
                                          <p:attrName>style.visibility</p:attrName>
                                        </p:attrNameLst>
                                      </p:cBhvr>
                                      <p:to>
                                        <p:strVal val="visible"/>
                                      </p:to>
                                    </p:set>
                                    <p:anim calcmode="lin" valueType="num">
                                      <p:cBhvr additive="base">
                                        <p:cTn id="71" dur="500" fill="hold"/>
                                        <p:tgtEl>
                                          <p:spTgt spid="85"/>
                                        </p:tgtEl>
                                        <p:attrNameLst>
                                          <p:attrName>ppt_x</p:attrName>
                                        </p:attrNameLst>
                                      </p:cBhvr>
                                      <p:tavLst>
                                        <p:tav tm="0">
                                          <p:val>
                                            <p:strVal val="1+#ppt_w/2"/>
                                          </p:val>
                                        </p:tav>
                                        <p:tav tm="100000">
                                          <p:val>
                                            <p:strVal val="#ppt_x"/>
                                          </p:val>
                                        </p:tav>
                                      </p:tavLst>
                                    </p:anim>
                                    <p:anim calcmode="lin" valueType="num">
                                      <p:cBhvr additive="base">
                                        <p:cTn id="72" dur="500" fill="hold"/>
                                        <p:tgtEl>
                                          <p:spTgt spid="85"/>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86"/>
                                        </p:tgtEl>
                                        <p:attrNameLst>
                                          <p:attrName>style.visibility</p:attrName>
                                        </p:attrNameLst>
                                      </p:cBhvr>
                                      <p:to>
                                        <p:strVal val="visible"/>
                                      </p:to>
                                    </p:set>
                                    <p:anim calcmode="lin" valueType="num">
                                      <p:cBhvr additive="base">
                                        <p:cTn id="75" dur="500" fill="hold"/>
                                        <p:tgtEl>
                                          <p:spTgt spid="86"/>
                                        </p:tgtEl>
                                        <p:attrNameLst>
                                          <p:attrName>ppt_x</p:attrName>
                                        </p:attrNameLst>
                                      </p:cBhvr>
                                      <p:tavLst>
                                        <p:tav tm="0">
                                          <p:val>
                                            <p:strVal val="1+#ppt_w/2"/>
                                          </p:val>
                                        </p:tav>
                                        <p:tav tm="100000">
                                          <p:val>
                                            <p:strVal val="#ppt_x"/>
                                          </p:val>
                                        </p:tav>
                                      </p:tavLst>
                                    </p:anim>
                                    <p:anim calcmode="lin" valueType="num">
                                      <p:cBhvr additive="base">
                                        <p:cTn id="76" dur="500" fill="hold"/>
                                        <p:tgtEl>
                                          <p:spTgt spid="86"/>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87"/>
                                        </p:tgtEl>
                                        <p:attrNameLst>
                                          <p:attrName>style.visibility</p:attrName>
                                        </p:attrNameLst>
                                      </p:cBhvr>
                                      <p:to>
                                        <p:strVal val="visible"/>
                                      </p:to>
                                    </p:set>
                                    <p:anim calcmode="lin" valueType="num">
                                      <p:cBhvr additive="base">
                                        <p:cTn id="79" dur="500" fill="hold"/>
                                        <p:tgtEl>
                                          <p:spTgt spid="87"/>
                                        </p:tgtEl>
                                        <p:attrNameLst>
                                          <p:attrName>ppt_x</p:attrName>
                                        </p:attrNameLst>
                                      </p:cBhvr>
                                      <p:tavLst>
                                        <p:tav tm="0">
                                          <p:val>
                                            <p:strVal val="1+#ppt_w/2"/>
                                          </p:val>
                                        </p:tav>
                                        <p:tav tm="100000">
                                          <p:val>
                                            <p:strVal val="#ppt_x"/>
                                          </p:val>
                                        </p:tav>
                                      </p:tavLst>
                                    </p:anim>
                                    <p:anim calcmode="lin" valueType="num">
                                      <p:cBhvr additive="base">
                                        <p:cTn id="80" dur="500" fill="hold"/>
                                        <p:tgtEl>
                                          <p:spTgt spid="87"/>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89"/>
                                        </p:tgtEl>
                                        <p:attrNameLst>
                                          <p:attrName>style.visibility</p:attrName>
                                        </p:attrNameLst>
                                      </p:cBhvr>
                                      <p:to>
                                        <p:strVal val="visible"/>
                                      </p:to>
                                    </p:set>
                                    <p:anim calcmode="lin" valueType="num">
                                      <p:cBhvr additive="base">
                                        <p:cTn id="83" dur="500" fill="hold"/>
                                        <p:tgtEl>
                                          <p:spTgt spid="89"/>
                                        </p:tgtEl>
                                        <p:attrNameLst>
                                          <p:attrName>ppt_x</p:attrName>
                                        </p:attrNameLst>
                                      </p:cBhvr>
                                      <p:tavLst>
                                        <p:tav tm="0">
                                          <p:val>
                                            <p:strVal val="1+#ppt_w/2"/>
                                          </p:val>
                                        </p:tav>
                                        <p:tav tm="100000">
                                          <p:val>
                                            <p:strVal val="#ppt_x"/>
                                          </p:val>
                                        </p:tav>
                                      </p:tavLst>
                                    </p:anim>
                                    <p:anim calcmode="lin" valueType="num">
                                      <p:cBhvr additive="base">
                                        <p:cTn id="84" dur="500" fill="hold"/>
                                        <p:tgtEl>
                                          <p:spTgt spid="89"/>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88"/>
                                        </p:tgtEl>
                                        <p:attrNameLst>
                                          <p:attrName>style.visibility</p:attrName>
                                        </p:attrNameLst>
                                      </p:cBhvr>
                                      <p:to>
                                        <p:strVal val="visible"/>
                                      </p:to>
                                    </p:set>
                                    <p:anim calcmode="lin" valueType="num">
                                      <p:cBhvr additive="base">
                                        <p:cTn id="87" dur="500" fill="hold"/>
                                        <p:tgtEl>
                                          <p:spTgt spid="88"/>
                                        </p:tgtEl>
                                        <p:attrNameLst>
                                          <p:attrName>ppt_x</p:attrName>
                                        </p:attrNameLst>
                                      </p:cBhvr>
                                      <p:tavLst>
                                        <p:tav tm="0">
                                          <p:val>
                                            <p:strVal val="1+#ppt_w/2"/>
                                          </p:val>
                                        </p:tav>
                                        <p:tav tm="100000">
                                          <p:val>
                                            <p:strVal val="#ppt_x"/>
                                          </p:val>
                                        </p:tav>
                                      </p:tavLst>
                                    </p:anim>
                                    <p:anim calcmode="lin" valueType="num">
                                      <p:cBhvr additive="base">
                                        <p:cTn id="88" dur="500" fill="hold"/>
                                        <p:tgtEl>
                                          <p:spTgt spid="88"/>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90"/>
                                        </p:tgtEl>
                                        <p:attrNameLst>
                                          <p:attrName>style.visibility</p:attrName>
                                        </p:attrNameLst>
                                      </p:cBhvr>
                                      <p:to>
                                        <p:strVal val="visible"/>
                                      </p:to>
                                    </p:set>
                                    <p:anim calcmode="lin" valueType="num">
                                      <p:cBhvr additive="base">
                                        <p:cTn id="91" dur="500" fill="hold"/>
                                        <p:tgtEl>
                                          <p:spTgt spid="90"/>
                                        </p:tgtEl>
                                        <p:attrNameLst>
                                          <p:attrName>ppt_x</p:attrName>
                                        </p:attrNameLst>
                                      </p:cBhvr>
                                      <p:tavLst>
                                        <p:tav tm="0">
                                          <p:val>
                                            <p:strVal val="1+#ppt_w/2"/>
                                          </p:val>
                                        </p:tav>
                                        <p:tav tm="100000">
                                          <p:val>
                                            <p:strVal val="#ppt_x"/>
                                          </p:val>
                                        </p:tav>
                                      </p:tavLst>
                                    </p:anim>
                                    <p:anim calcmode="lin" valueType="num">
                                      <p:cBhvr additive="base">
                                        <p:cTn id="92"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4637" y="254978"/>
            <a:ext cx="11888787" cy="917575"/>
          </a:xfrm>
        </p:spPr>
        <p:txBody>
          <a:bodyPr/>
          <a:lstStyle/>
          <a:p>
            <a:r>
              <a:rPr lang="en-US" dirty="0" smtClean="0"/>
              <a:t>Event Hubs: Role</a:t>
            </a:r>
            <a:endParaRPr lang="en-US" dirty="0"/>
          </a:p>
        </p:txBody>
      </p:sp>
      <p:sp>
        <p:nvSpPr>
          <p:cNvPr id="6" name="Text Placeholder 1"/>
          <p:cNvSpPr txBox="1">
            <a:spLocks/>
          </p:cNvSpPr>
          <p:nvPr/>
        </p:nvSpPr>
        <p:spPr>
          <a:xfrm>
            <a:off x="2865437" y="1211263"/>
            <a:ext cx="9372600" cy="3276600"/>
          </a:xfrm>
          <a:prstGeom prst="rect">
            <a:avLst/>
          </a:prstGeom>
        </p:spPr>
        <p:txBody>
          <a:bodyPr vert="horz" wrap="square" lIns="146304" tIns="9144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Cloud-scale telemetry ingestion from websites, apps, and devices</a:t>
            </a:r>
          </a:p>
          <a:p>
            <a:r>
              <a:rPr lang="en-US" sz="2400" dirty="0" smtClean="0"/>
              <a:t>Compatible with more than a million publishers supporting HTTP, AMQP and MQTT</a:t>
            </a:r>
          </a:p>
          <a:p>
            <a:r>
              <a:rPr lang="en-US" sz="2400" dirty="0" smtClean="0"/>
              <a:t>Ingress millions </a:t>
            </a:r>
            <a:r>
              <a:rPr lang="en-US" sz="2400" dirty="0"/>
              <a:t>of events per second </a:t>
            </a:r>
            <a:endParaRPr lang="en-US" sz="2400" dirty="0" smtClean="0"/>
          </a:p>
          <a:p>
            <a:r>
              <a:rPr lang="en-US" sz="2400" dirty="0" smtClean="0"/>
              <a:t>Configurable data retention (1-30 days)</a:t>
            </a:r>
          </a:p>
          <a:p>
            <a:r>
              <a:rPr lang="en-US" sz="2400" dirty="0" smtClean="0"/>
              <a:t>Low latency (&lt;10 </a:t>
            </a:r>
            <a:r>
              <a:rPr lang="en-US" sz="2400" dirty="0" err="1" smtClean="0"/>
              <a:t>ms</a:t>
            </a:r>
            <a:r>
              <a:rPr lang="en-US" sz="2400" dirty="0" smtClean="0"/>
              <a:t> for volatile data)</a:t>
            </a:r>
          </a:p>
          <a:p>
            <a:r>
              <a:rPr lang="en-US" sz="2400" dirty="0" smtClean="0"/>
              <a:t>Pluggable with other cloud services like Stream Analytics</a:t>
            </a:r>
            <a:endParaRPr lang="en-US" sz="2400" dirty="0"/>
          </a:p>
        </p:txBody>
      </p:sp>
      <p:grpSp>
        <p:nvGrpSpPr>
          <p:cNvPr id="7" name="Group 6"/>
          <p:cNvGrpSpPr/>
          <p:nvPr/>
        </p:nvGrpSpPr>
        <p:grpSpPr>
          <a:xfrm>
            <a:off x="427037" y="1317331"/>
            <a:ext cx="1904999" cy="1904999"/>
            <a:chOff x="1029642" y="1874304"/>
            <a:chExt cx="1524000" cy="1524000"/>
          </a:xfrm>
        </p:grpSpPr>
        <p:sp>
          <p:nvSpPr>
            <p:cNvPr id="8" name="Rectangle 7"/>
            <p:cNvSpPr/>
            <p:nvPr>
              <p:custDataLst>
                <p:tags r:id="rId1"/>
              </p:custDataLst>
            </p:nvPr>
          </p:nvSpPr>
          <p:spPr bwMode="auto">
            <a:xfrm>
              <a:off x="1029642" y="1874304"/>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sz="2400"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sz="24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9" name="Picture 8"/>
            <p:cNvPicPr>
              <a:picLocks noChangeAspect="1"/>
            </p:cNvPicPr>
            <p:nvPr/>
          </p:nvPicPr>
          <p:blipFill>
            <a:blip r:embed="rId4"/>
            <a:stretch>
              <a:fillRect/>
            </a:stretch>
          </p:blipFill>
          <p:spPr>
            <a:xfrm>
              <a:off x="1456680" y="2150502"/>
              <a:ext cx="669924" cy="669924"/>
            </a:xfrm>
            <a:prstGeom prst="rect">
              <a:avLst/>
            </a:prstGeom>
          </p:spPr>
        </p:pic>
      </p:grpSp>
      <p:pic>
        <p:nvPicPr>
          <p:cNvPr id="13" name="Picture 12"/>
          <p:cNvPicPr>
            <a:picLocks noChangeAspect="1"/>
          </p:cNvPicPr>
          <p:nvPr/>
        </p:nvPicPr>
        <p:blipFill>
          <a:blip r:embed="rId5"/>
          <a:stretch>
            <a:fillRect/>
          </a:stretch>
        </p:blipFill>
        <p:spPr>
          <a:xfrm>
            <a:off x="3398837" y="4792662"/>
            <a:ext cx="5934075" cy="1266825"/>
          </a:xfrm>
          <a:prstGeom prst="rect">
            <a:avLst/>
          </a:prstGeom>
        </p:spPr>
      </p:pic>
    </p:spTree>
    <p:extLst>
      <p:ext uri="{BB962C8B-B14F-4D97-AF65-F5344CB8AC3E}">
        <p14:creationId xmlns:p14="http://schemas.microsoft.com/office/powerpoint/2010/main" val="165160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4637" y="254978"/>
            <a:ext cx="11888787" cy="917575"/>
          </a:xfrm>
        </p:spPr>
        <p:txBody>
          <a:bodyPr/>
          <a:lstStyle/>
          <a:p>
            <a:r>
              <a:rPr lang="en-US" dirty="0" smtClean="0"/>
              <a:t>Event Hubs: Key concepts</a:t>
            </a:r>
            <a:endParaRPr lang="en-US" dirty="0"/>
          </a:p>
        </p:txBody>
      </p:sp>
      <p:pic>
        <p:nvPicPr>
          <p:cNvPr id="4" name="Picture 3"/>
          <p:cNvPicPr>
            <a:picLocks noChangeAspect="1"/>
          </p:cNvPicPr>
          <p:nvPr/>
        </p:nvPicPr>
        <p:blipFill>
          <a:blip r:embed="rId3"/>
          <a:stretch>
            <a:fillRect/>
          </a:stretch>
        </p:blipFill>
        <p:spPr>
          <a:xfrm>
            <a:off x="1798637" y="1363662"/>
            <a:ext cx="8305800" cy="5292781"/>
          </a:xfrm>
          <a:prstGeom prst="rect">
            <a:avLst/>
          </a:prstGeom>
        </p:spPr>
      </p:pic>
    </p:spTree>
    <p:extLst>
      <p:ext uri="{BB962C8B-B14F-4D97-AF65-F5344CB8AC3E}">
        <p14:creationId xmlns:p14="http://schemas.microsoft.com/office/powerpoint/2010/main" val="193778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4637" y="254978"/>
            <a:ext cx="11888787" cy="917575"/>
          </a:xfrm>
        </p:spPr>
        <p:txBody>
          <a:bodyPr/>
          <a:lstStyle/>
          <a:p>
            <a:r>
              <a:rPr lang="en-US" dirty="0" smtClean="0"/>
              <a:t>Event Hubs: Partitions</a:t>
            </a:r>
            <a:endParaRPr lang="en-US" dirty="0"/>
          </a:p>
        </p:txBody>
      </p:sp>
      <p:pic>
        <p:nvPicPr>
          <p:cNvPr id="2" name="Picture 1"/>
          <p:cNvPicPr>
            <a:picLocks noChangeAspect="1"/>
          </p:cNvPicPr>
          <p:nvPr/>
        </p:nvPicPr>
        <p:blipFill>
          <a:blip r:embed="rId3"/>
          <a:stretch>
            <a:fillRect/>
          </a:stretch>
        </p:blipFill>
        <p:spPr>
          <a:xfrm>
            <a:off x="299338" y="1172553"/>
            <a:ext cx="6210300" cy="1895475"/>
          </a:xfrm>
          <a:prstGeom prst="rect">
            <a:avLst/>
          </a:prstGeom>
        </p:spPr>
      </p:pic>
      <p:pic>
        <p:nvPicPr>
          <p:cNvPr id="5" name="Picture 4"/>
          <p:cNvPicPr>
            <a:picLocks noChangeAspect="1"/>
          </p:cNvPicPr>
          <p:nvPr/>
        </p:nvPicPr>
        <p:blipFill>
          <a:blip r:embed="rId4"/>
          <a:stretch>
            <a:fillRect/>
          </a:stretch>
        </p:blipFill>
        <p:spPr>
          <a:xfrm>
            <a:off x="5684837" y="3344862"/>
            <a:ext cx="5943600" cy="3209925"/>
          </a:xfrm>
          <a:prstGeom prst="rect">
            <a:avLst/>
          </a:prstGeom>
        </p:spPr>
      </p:pic>
    </p:spTree>
    <p:extLst>
      <p:ext uri="{BB962C8B-B14F-4D97-AF65-F5344CB8AC3E}">
        <p14:creationId xmlns:p14="http://schemas.microsoft.com/office/powerpoint/2010/main" val="191384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46637" y="2112706"/>
            <a:ext cx="1524000" cy="1524000"/>
            <a:chOff x="5393715" y="1771548"/>
            <a:chExt cx="1524000" cy="1524000"/>
          </a:xfrm>
        </p:grpSpPr>
        <p:sp>
          <p:nvSpPr>
            <p:cNvPr id="47" name="Rectangle 46"/>
            <p:cNvSpPr/>
            <p:nvPr>
              <p:custDataLst>
                <p:tags r:id="rId4"/>
              </p:custDataLst>
            </p:nvPr>
          </p:nvSpPr>
          <p:spPr bwMode="auto">
            <a:xfrm>
              <a:off x="5393715" y="1771548"/>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49" name="Picture 48"/>
            <p:cNvPicPr>
              <a:picLocks noChangeAspect="1"/>
            </p:cNvPicPr>
            <p:nvPr/>
          </p:nvPicPr>
          <p:blipFill>
            <a:blip r:embed="rId7"/>
            <a:stretch>
              <a:fillRect/>
            </a:stretch>
          </p:blipFill>
          <p:spPr>
            <a:xfrm>
              <a:off x="5820753" y="2090335"/>
              <a:ext cx="669924" cy="669924"/>
            </a:xfrm>
            <a:prstGeom prst="rect">
              <a:avLst/>
            </a:prstGeom>
          </p:spPr>
        </p:pic>
      </p:grpSp>
      <p:sp>
        <p:nvSpPr>
          <p:cNvPr id="59" name="Rectangle 58"/>
          <p:cNvSpPr/>
          <p:nvPr>
            <p:custDataLst>
              <p:tags r:id="rId1"/>
            </p:custDataLst>
          </p:nvPr>
        </p:nvSpPr>
        <p:spPr bwMode="auto">
          <a:xfrm>
            <a:off x="819520" y="2090335"/>
            <a:ext cx="2931027" cy="152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Data collector of doom</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nvGrpSpPr>
          <p:cNvPr id="2" name="Group 1"/>
          <p:cNvGrpSpPr/>
          <p:nvPr/>
        </p:nvGrpSpPr>
        <p:grpSpPr>
          <a:xfrm>
            <a:off x="7894637" y="2029781"/>
            <a:ext cx="3476371" cy="1524000"/>
            <a:chOff x="7619240" y="1814137"/>
            <a:chExt cx="3476371" cy="1524000"/>
          </a:xfrm>
        </p:grpSpPr>
        <p:sp>
          <p:nvSpPr>
            <p:cNvPr id="37" name="Rectangle 36"/>
            <p:cNvSpPr/>
            <p:nvPr>
              <p:custDataLst>
                <p:tags r:id="rId2"/>
              </p:custDataLst>
            </p:nvPr>
          </p:nvSpPr>
          <p:spPr bwMode="auto">
            <a:xfrm>
              <a:off x="9571611" y="1814137"/>
              <a:ext cx="1524000" cy="152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solidFill>
                    <a:schemeClr val="tx1"/>
                  </a:solidFill>
                  <a:ea typeface="Segoe UI" pitchFamily="34" charset="0"/>
                  <a:cs typeface="Segoe UI" pitchFamily="34" charset="0"/>
                </a:rPr>
                <a:t>Power BI</a:t>
              </a:r>
              <a:endParaRPr lang="en-US" dirty="0">
                <a:solidFill>
                  <a:schemeClr val="tx1"/>
                </a:solidFill>
                <a:ea typeface="Segoe UI" pitchFamily="34" charset="0"/>
                <a:cs typeface="Segoe UI" pitchFamily="34" charset="0"/>
              </a:endParaRPr>
            </a:p>
          </p:txBody>
        </p:sp>
        <p:pic>
          <p:nvPicPr>
            <p:cNvPr id="3074" name="Picture 2" descr="C:\Users\jeffwe\AppData\Local\Temp\SNAGHTML669064b.PNG"/>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23437" y="1897062"/>
              <a:ext cx="1219200" cy="1219201"/>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7619240" y="1814137"/>
              <a:ext cx="1524000" cy="1524000"/>
              <a:chOff x="2645082" y="1874304"/>
              <a:chExt cx="1524000" cy="1524000"/>
            </a:xfrm>
          </p:grpSpPr>
          <p:sp>
            <p:nvSpPr>
              <p:cNvPr id="43" name="Rectangle 42"/>
              <p:cNvSpPr/>
              <p:nvPr>
                <p:custDataLst>
                  <p:tags r:id="rId3"/>
                </p:custDataLst>
              </p:nvPr>
            </p:nvSpPr>
            <p:spPr bwMode="auto">
              <a:xfrm>
                <a:off x="2645082" y="1874304"/>
                <a:ext cx="1524000" cy="1524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66" name="Picture 65"/>
              <p:cNvPicPr>
                <a:picLocks noChangeAspect="1"/>
              </p:cNvPicPr>
              <p:nvPr/>
            </p:nvPicPr>
            <p:blipFill>
              <a:blip r:embed="rId9"/>
              <a:stretch>
                <a:fillRect/>
              </a:stretch>
            </p:blipFill>
            <p:spPr>
              <a:xfrm>
                <a:off x="3000392" y="2092364"/>
                <a:ext cx="780356" cy="780356"/>
              </a:xfrm>
              <a:prstGeom prst="rect">
                <a:avLst/>
              </a:prstGeom>
            </p:spPr>
          </p:pic>
        </p:grpSp>
      </p:gr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16733" y="2268605"/>
            <a:ext cx="1114609" cy="1026943"/>
          </a:xfrm>
          <a:prstGeom prst="rect">
            <a:avLst/>
          </a:prstGeom>
        </p:spPr>
      </p:pic>
      <p:sp>
        <p:nvSpPr>
          <p:cNvPr id="26" name="Title 2"/>
          <p:cNvSpPr txBox="1">
            <a:spLocks/>
          </p:cNvSpPr>
          <p:nvPr/>
        </p:nvSpPr>
        <p:spPr>
          <a:xfrm>
            <a:off x="137902" y="144462"/>
            <a:ext cx="12100135" cy="1181100"/>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9600" dirty="0" smtClean="0"/>
              <a:t>Demo: Event Hub</a:t>
            </a:r>
            <a:endParaRPr lang="en-AU" sz="9600" dirty="0"/>
          </a:p>
        </p:txBody>
      </p:sp>
      <p:sp>
        <p:nvSpPr>
          <p:cNvPr id="3" name="TextBox 2"/>
          <p:cNvSpPr txBox="1"/>
          <p:nvPr/>
        </p:nvSpPr>
        <p:spPr>
          <a:xfrm>
            <a:off x="715101" y="4183062"/>
            <a:ext cx="3733800" cy="1855893"/>
          </a:xfrm>
          <a:prstGeom prst="rect">
            <a:avLst/>
          </a:prstGeom>
          <a:noFill/>
        </p:spPr>
        <p:txBody>
          <a:bodyPr wrap="square" lIns="182880" tIns="146304" rIns="182880" bIns="146304" rtlCol="0">
            <a:spAutoFit/>
          </a:bodyPr>
          <a:lstStyle/>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Acquire SAS</a:t>
            </a:r>
          </a:p>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Establish Connection</a:t>
            </a:r>
          </a:p>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Publish Events</a:t>
            </a:r>
          </a:p>
          <a:p>
            <a:pPr marL="457200" indent="-457200">
              <a:lnSpc>
                <a:spcPct val="90000"/>
              </a:lnSpc>
              <a:spcAft>
                <a:spcPts val="600"/>
              </a:spcAft>
              <a:buAutoNum type="arabicPeriod"/>
            </a:pPr>
            <a:endParaRPr lang="en-AU" sz="2400" dirty="0" err="1" smtClean="0">
              <a:gradFill>
                <a:gsLst>
                  <a:gs pos="2917">
                    <a:schemeClr val="tx1"/>
                  </a:gs>
                  <a:gs pos="30000">
                    <a:schemeClr val="tx1"/>
                  </a:gs>
                </a:gsLst>
                <a:lin ang="5400000" scaled="0"/>
              </a:gradFill>
            </a:endParaRPr>
          </a:p>
        </p:txBody>
      </p:sp>
      <p:sp>
        <p:nvSpPr>
          <p:cNvPr id="16" name="TextBox 15"/>
          <p:cNvSpPr txBox="1"/>
          <p:nvPr/>
        </p:nvSpPr>
        <p:spPr>
          <a:xfrm>
            <a:off x="4609094" y="4154762"/>
            <a:ext cx="3733800" cy="1855893"/>
          </a:xfrm>
          <a:prstGeom prst="rect">
            <a:avLst/>
          </a:prstGeom>
          <a:noFill/>
        </p:spPr>
        <p:txBody>
          <a:bodyPr wrap="square" lIns="182880" tIns="146304" rIns="182880" bIns="146304" rtlCol="0">
            <a:spAutoFit/>
          </a:bodyPr>
          <a:lstStyle/>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Create Event Hub</a:t>
            </a:r>
          </a:p>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Set Policies</a:t>
            </a:r>
          </a:p>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Monitor</a:t>
            </a:r>
          </a:p>
          <a:p>
            <a:pPr marL="457200" indent="-457200">
              <a:lnSpc>
                <a:spcPct val="90000"/>
              </a:lnSpc>
              <a:spcAft>
                <a:spcPts val="600"/>
              </a:spcAft>
              <a:buAutoNum type="arabicPeriod"/>
            </a:pPr>
            <a:endParaRPr lang="en-AU"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3331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1036637" y="1668462"/>
            <a:ext cx="10058400" cy="3655028"/>
          </a:xfrm>
        </p:spPr>
        <p:txBody>
          <a:bodyPr/>
          <a:lstStyle/>
          <a:p>
            <a:pPr marL="0" indent="0">
              <a:buNone/>
            </a:pPr>
            <a:r>
              <a:rPr lang="en-US" dirty="0" smtClean="0">
                <a:latin typeface="Century Schoolbook" panose="02040604050505020304" pitchFamily="18" charset="0"/>
              </a:rPr>
              <a:t>Whilst I am employee of Microsoft, the views, opinions and lame jokes that I may or may not present tonight are my own and in no way represent those of Microsoft or in fact any person living or dead beginning with the letter M.</a:t>
            </a:r>
            <a:endParaRPr lang="en-US" sz="2800" dirty="0" smtClean="0">
              <a:latin typeface="Century Schoolbook" panose="02040604050505020304" pitchFamily="18" charset="0"/>
            </a:endParaRPr>
          </a:p>
          <a:p>
            <a:pPr marL="0" indent="0">
              <a:buNone/>
            </a:pPr>
            <a:endParaRPr lang="en-US" sz="2800" dirty="0" smtClean="0">
              <a:latin typeface="Century Schoolbook" panose="02040604050505020304" pitchFamily="18" charset="0"/>
            </a:endParaRPr>
          </a:p>
          <a:p>
            <a:endParaRPr lang="en-US" dirty="0" smtClean="0">
              <a:latin typeface="Century Schoolbook" panose="02040604050505020304" pitchFamily="18" charset="0"/>
            </a:endParaRPr>
          </a:p>
          <a:p>
            <a:endParaRPr lang="en-US" dirty="0" smtClean="0">
              <a:latin typeface="Century Schoolbook" panose="02040604050505020304" pitchFamily="18" charset="0"/>
            </a:endParaRPr>
          </a:p>
        </p:txBody>
      </p:sp>
      <p:sp>
        <p:nvSpPr>
          <p:cNvPr id="5" name="Title 4"/>
          <p:cNvSpPr>
            <a:spLocks noGrp="1"/>
          </p:cNvSpPr>
          <p:nvPr>
            <p:ph type="title" idx="4294967295"/>
          </p:nvPr>
        </p:nvSpPr>
        <p:spPr>
          <a:xfrm>
            <a:off x="547688" y="295275"/>
            <a:ext cx="11888787" cy="917575"/>
          </a:xfrm>
        </p:spPr>
        <p:txBody>
          <a:bodyPr/>
          <a:lstStyle/>
          <a:p>
            <a:r>
              <a:rPr lang="en-US" dirty="0" smtClean="0"/>
              <a:t>Disclaimer</a:t>
            </a:r>
            <a:endParaRPr lang="en-US" dirty="0"/>
          </a:p>
        </p:txBody>
      </p:sp>
    </p:spTree>
    <p:extLst>
      <p:ext uri="{BB962C8B-B14F-4D97-AF65-F5344CB8AC3E}">
        <p14:creationId xmlns:p14="http://schemas.microsoft.com/office/powerpoint/2010/main" val="7527525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
          <p:cNvSpPr txBox="1">
            <a:spLocks/>
          </p:cNvSpPr>
          <p:nvPr/>
        </p:nvSpPr>
        <p:spPr>
          <a:xfrm>
            <a:off x="137902" y="144462"/>
            <a:ext cx="12100135" cy="1181100"/>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9600" dirty="0" smtClean="0"/>
              <a:t>Event Hub: Pricing</a:t>
            </a:r>
            <a:endParaRPr lang="en-AU" sz="9600" dirty="0"/>
          </a:p>
        </p:txBody>
      </p:sp>
      <p:pic>
        <p:nvPicPr>
          <p:cNvPr id="6" name="Picture 5"/>
          <p:cNvPicPr>
            <a:picLocks noChangeAspect="1"/>
          </p:cNvPicPr>
          <p:nvPr/>
        </p:nvPicPr>
        <p:blipFill>
          <a:blip r:embed="rId3"/>
          <a:stretch>
            <a:fillRect/>
          </a:stretch>
        </p:blipFill>
        <p:spPr>
          <a:xfrm>
            <a:off x="1493837" y="1668462"/>
            <a:ext cx="10106433" cy="5257800"/>
          </a:xfrm>
          <a:prstGeom prst="rect">
            <a:avLst/>
          </a:prstGeom>
        </p:spPr>
      </p:pic>
    </p:spTree>
    <p:extLst>
      <p:ext uri="{BB962C8B-B14F-4D97-AF65-F5344CB8AC3E}">
        <p14:creationId xmlns:p14="http://schemas.microsoft.com/office/powerpoint/2010/main" val="226133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067050" y="1179855"/>
            <a:ext cx="9369425" cy="2209800"/>
          </a:xfrm>
        </p:spPr>
        <p:txBody>
          <a:bodyPr/>
          <a:lstStyle/>
          <a:p>
            <a:r>
              <a:rPr lang="en-US" sz="2400" dirty="0" smtClean="0"/>
              <a:t>From events or data streams to insights in less time and effort</a:t>
            </a:r>
          </a:p>
          <a:p>
            <a:r>
              <a:rPr lang="en-US" sz="2400" dirty="0" smtClean="0"/>
              <a:t>Real-time </a:t>
            </a:r>
            <a:r>
              <a:rPr lang="en-US" sz="2400" dirty="0"/>
              <a:t>analytics for </a:t>
            </a:r>
            <a:r>
              <a:rPr lang="en-US" sz="2400" dirty="0" smtClean="0"/>
              <a:t>Internet </a:t>
            </a:r>
            <a:r>
              <a:rPr lang="en-US" sz="2400" dirty="0"/>
              <a:t>of Things solutions</a:t>
            </a:r>
          </a:p>
          <a:p>
            <a:r>
              <a:rPr lang="en-US" sz="2400" dirty="0"/>
              <a:t>Stream millions of events per second</a:t>
            </a:r>
          </a:p>
          <a:p>
            <a:r>
              <a:rPr lang="en-US" sz="2400" dirty="0"/>
              <a:t>Mission critical reliability, performance and predictable results</a:t>
            </a:r>
          </a:p>
          <a:p>
            <a:r>
              <a:rPr lang="en-US" sz="2400" dirty="0" smtClean="0"/>
              <a:t>Rapid </a:t>
            </a:r>
            <a:r>
              <a:rPr lang="en-US" sz="2400" dirty="0"/>
              <a:t>development with familiar SQL-based language</a:t>
            </a:r>
          </a:p>
        </p:txBody>
      </p:sp>
      <p:sp>
        <p:nvSpPr>
          <p:cNvPr id="3" name="Title 2"/>
          <p:cNvSpPr>
            <a:spLocks noGrp="1"/>
          </p:cNvSpPr>
          <p:nvPr>
            <p:ph type="title" idx="4294967295"/>
          </p:nvPr>
        </p:nvSpPr>
        <p:spPr>
          <a:xfrm>
            <a:off x="274637" y="254978"/>
            <a:ext cx="11888787" cy="917575"/>
          </a:xfrm>
        </p:spPr>
        <p:txBody>
          <a:bodyPr/>
          <a:lstStyle/>
          <a:p>
            <a:r>
              <a:rPr lang="en-US" dirty="0" smtClean="0"/>
              <a:t>Stream Analytics</a:t>
            </a:r>
            <a:endParaRPr lang="en-US" dirty="0"/>
          </a:p>
        </p:txBody>
      </p:sp>
      <p:grpSp>
        <p:nvGrpSpPr>
          <p:cNvPr id="10" name="Group 9"/>
          <p:cNvGrpSpPr/>
          <p:nvPr/>
        </p:nvGrpSpPr>
        <p:grpSpPr>
          <a:xfrm>
            <a:off x="427036" y="1256054"/>
            <a:ext cx="1904999" cy="1904999"/>
            <a:chOff x="2645082" y="1874304"/>
            <a:chExt cx="1524000" cy="1524000"/>
          </a:xfrm>
        </p:grpSpPr>
        <p:sp>
          <p:nvSpPr>
            <p:cNvPr id="11" name="Rectangle 10"/>
            <p:cNvSpPr/>
            <p:nvPr>
              <p:custDataLst>
                <p:tags r:id="rId1"/>
              </p:custDataLst>
            </p:nvPr>
          </p:nvSpPr>
          <p:spPr bwMode="auto">
            <a:xfrm>
              <a:off x="2645082" y="1874304"/>
              <a:ext cx="1524000" cy="1524000"/>
            </a:xfrm>
            <a:prstGeom prst="rect">
              <a:avLst/>
            </a:prstGeom>
            <a:solidFill>
              <a:srgbClr val="33A4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sz="2400"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sz="24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12" name="Picture 11"/>
            <p:cNvPicPr>
              <a:picLocks noChangeAspect="1"/>
            </p:cNvPicPr>
            <p:nvPr/>
          </p:nvPicPr>
          <p:blipFill>
            <a:blip r:embed="rId4"/>
            <a:stretch>
              <a:fillRect/>
            </a:stretch>
          </p:blipFill>
          <p:spPr>
            <a:xfrm>
              <a:off x="3016904" y="1962034"/>
              <a:ext cx="780356" cy="780356"/>
            </a:xfrm>
            <a:prstGeom prst="rect">
              <a:avLst/>
            </a:prstGeom>
          </p:spPr>
        </p:pic>
      </p:grpSp>
    </p:spTree>
    <p:extLst>
      <p:ext uri="{BB962C8B-B14F-4D97-AF65-F5344CB8AC3E}">
        <p14:creationId xmlns:p14="http://schemas.microsoft.com/office/powerpoint/2010/main" val="244516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Streaming Data?</a:t>
            </a:r>
            <a:endParaRPr lang="en-US" dirty="0"/>
          </a:p>
        </p:txBody>
      </p:sp>
      <p:sp>
        <p:nvSpPr>
          <p:cNvPr id="3" name="Text Placeholder 2"/>
          <p:cNvSpPr txBox="1">
            <a:spLocks/>
          </p:cNvSpPr>
          <p:nvPr/>
        </p:nvSpPr>
        <p:spPr>
          <a:xfrm>
            <a:off x="6475716" y="1523078"/>
            <a:ext cx="4762119" cy="738790"/>
          </a:xfrm>
          <a:prstGeom prst="rect">
            <a:avLst/>
          </a:prstGeom>
        </p:spPr>
        <p:txBody>
          <a:bodyPr vert="horz" wrap="square" lIns="146304" tIns="91439" rIns="146304" bIns="91439" rtlCol="0">
            <a:spAutoFit/>
          </a:bodyPr>
          <a:lstStyle>
            <a:lvl1pPr marL="0" marR="0" indent="0" algn="l" defTabSz="699463" rtl="0" eaLnBrk="1" fontAlgn="auto" latinLnBrk="0" hangingPunct="1">
              <a:lnSpc>
                <a:spcPct val="90000"/>
              </a:lnSpc>
              <a:spcBef>
                <a:spcPct val="20000"/>
              </a:spcBef>
              <a:spcAft>
                <a:spcPts val="0"/>
              </a:spcAft>
              <a:buClr>
                <a:schemeClr val="tx1"/>
              </a:buClr>
              <a:buSzPct val="100000"/>
              <a:buFontTx/>
              <a:buNone/>
              <a:tabLst/>
              <a:defRPr sz="3000" kern="1200" spc="0" baseline="0">
                <a:gradFill>
                  <a:gsLst>
                    <a:gs pos="1250">
                      <a:schemeClr val="tx1"/>
                    </a:gs>
                    <a:gs pos="100000">
                      <a:schemeClr val="tx1"/>
                    </a:gs>
                  </a:gsLst>
                  <a:lin ang="5400000" scaled="0"/>
                </a:gradFill>
                <a:latin typeface="+mj-lt"/>
                <a:ea typeface="+mn-ea"/>
                <a:cs typeface="+mn-cs"/>
              </a:defRPr>
            </a:lvl1pPr>
            <a:lvl2pPr marL="21428"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7856"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3pPr>
            <a:lvl4pPr marL="357140"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4pPr>
            <a:lvl5pPr marL="554757"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buClr>
                <a:srgbClr val="505050"/>
              </a:buClr>
            </a:pPr>
            <a:r>
              <a:rPr lang="en-US" sz="4001" b="1" dirty="0">
                <a:gradFill>
                  <a:gsLst>
                    <a:gs pos="1250">
                      <a:srgbClr val="505050"/>
                    </a:gs>
                    <a:gs pos="100000">
                      <a:srgbClr val="505050"/>
                    </a:gs>
                  </a:gsLst>
                  <a:lin ang="5400000" scaled="0"/>
                </a:gradFill>
              </a:rPr>
              <a:t>Data in Motion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356" y="1892473"/>
            <a:ext cx="4132486" cy="4132486"/>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027237" y="1921321"/>
            <a:ext cx="3022600" cy="4132485"/>
          </a:xfrm>
          <a:prstGeom prst="rect">
            <a:avLst/>
          </a:prstGeom>
        </p:spPr>
      </p:pic>
      <p:sp>
        <p:nvSpPr>
          <p:cNvPr id="6" name="Text Placeholder 2"/>
          <p:cNvSpPr txBox="1">
            <a:spLocks/>
          </p:cNvSpPr>
          <p:nvPr/>
        </p:nvSpPr>
        <p:spPr>
          <a:xfrm>
            <a:off x="1263739" y="1523078"/>
            <a:ext cx="4762119" cy="738790"/>
          </a:xfrm>
          <a:prstGeom prst="rect">
            <a:avLst/>
          </a:prstGeom>
        </p:spPr>
        <p:txBody>
          <a:bodyPr vert="horz" wrap="square" lIns="146304" tIns="91439" rIns="146304" bIns="91439" rtlCol="0">
            <a:spAutoFit/>
          </a:bodyPr>
          <a:lstStyle>
            <a:lvl1pPr marL="0" marR="0" indent="0" algn="l" defTabSz="699463" rtl="0" eaLnBrk="1" fontAlgn="auto" latinLnBrk="0" hangingPunct="1">
              <a:lnSpc>
                <a:spcPct val="90000"/>
              </a:lnSpc>
              <a:spcBef>
                <a:spcPct val="20000"/>
              </a:spcBef>
              <a:spcAft>
                <a:spcPts val="0"/>
              </a:spcAft>
              <a:buClr>
                <a:schemeClr val="tx1"/>
              </a:buClr>
              <a:buSzPct val="100000"/>
              <a:buFontTx/>
              <a:buNone/>
              <a:tabLst/>
              <a:defRPr sz="3000" kern="1200" spc="0" baseline="0">
                <a:gradFill>
                  <a:gsLst>
                    <a:gs pos="1250">
                      <a:schemeClr val="tx1"/>
                    </a:gs>
                    <a:gs pos="100000">
                      <a:schemeClr val="tx1"/>
                    </a:gs>
                  </a:gsLst>
                  <a:lin ang="5400000" scaled="0"/>
                </a:gradFill>
                <a:latin typeface="+mj-lt"/>
                <a:ea typeface="+mn-ea"/>
                <a:cs typeface="+mn-cs"/>
              </a:defRPr>
            </a:lvl1pPr>
            <a:lvl2pPr marL="21428"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7856"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3pPr>
            <a:lvl4pPr marL="357140"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4pPr>
            <a:lvl5pPr marL="554757"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buClr>
                <a:srgbClr val="505050"/>
              </a:buClr>
            </a:pPr>
            <a:r>
              <a:rPr lang="en-US" sz="4001" b="1" dirty="0">
                <a:gradFill>
                  <a:gsLst>
                    <a:gs pos="1250">
                      <a:srgbClr val="505050"/>
                    </a:gs>
                    <a:gs pos="100000">
                      <a:srgbClr val="505050"/>
                    </a:gs>
                  </a:gsLst>
                  <a:lin ang="5400000" scaled="0"/>
                </a:gradFill>
              </a:rPr>
              <a:t>Data at Rest</a:t>
            </a:r>
          </a:p>
        </p:txBody>
      </p:sp>
    </p:spTree>
    <p:extLst>
      <p:ext uri="{BB962C8B-B14F-4D97-AF65-F5344CB8AC3E}">
        <p14:creationId xmlns:p14="http://schemas.microsoft.com/office/powerpoint/2010/main" val="1626220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47688" y="220662"/>
            <a:ext cx="11888787" cy="917575"/>
          </a:xfrm>
        </p:spPr>
        <p:txBody>
          <a:bodyPr/>
          <a:lstStyle/>
          <a:p>
            <a:r>
              <a:rPr lang="en-US" sz="4800" dirty="0" smtClean="0">
                <a:latin typeface="Segoe UI Light" panose="020B0502040204020203" pitchFamily="34" charset="0"/>
                <a:cs typeface="Segoe UI Light" panose="020B0502040204020203" pitchFamily="34" charset="0"/>
              </a:rPr>
              <a:t>Events and Time</a:t>
            </a:r>
            <a:endParaRPr lang="en-US" sz="4800"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4294967295"/>
          </p:nvPr>
        </p:nvSpPr>
        <p:spPr>
          <a:xfrm>
            <a:off x="427037" y="982662"/>
            <a:ext cx="11734800" cy="4961358"/>
          </a:xfrm>
        </p:spPr>
        <p:txBody>
          <a:bodyPr/>
          <a:lstStyle/>
          <a:p>
            <a:r>
              <a:rPr lang="en-US" sz="3200" dirty="0" smtClean="0">
                <a:solidFill>
                  <a:srgbClr val="7FBA00"/>
                </a:solidFill>
                <a:latin typeface="+mj-lt"/>
              </a:rPr>
              <a:t>Every event that flows through the system has a timestamp</a:t>
            </a:r>
            <a:endParaRPr lang="en-US" dirty="0" smtClean="0">
              <a:solidFill>
                <a:srgbClr val="7FBA00"/>
              </a:solidFill>
              <a:latin typeface="+mj-lt"/>
            </a:endParaRPr>
          </a:p>
          <a:p>
            <a:pPr marL="0" lvl="1" indent="0">
              <a:buNone/>
            </a:pPr>
            <a:endParaRPr lang="en-US" sz="2400" dirty="0" smtClean="0">
              <a:latin typeface="+mn-lt"/>
            </a:endParaRPr>
          </a:p>
          <a:p>
            <a:pPr marL="0" lvl="1" indent="0">
              <a:buNone/>
            </a:pPr>
            <a:r>
              <a:rPr lang="en-US" sz="2400" dirty="0" smtClean="0">
                <a:solidFill>
                  <a:schemeClr val="tx1"/>
                </a:solidFill>
                <a:latin typeface="+mn-lt"/>
              </a:rPr>
              <a:t>User can pick it from the payload</a:t>
            </a:r>
          </a:p>
          <a:p>
            <a:r>
              <a:rPr lang="en-US" sz="2000" dirty="0" smtClean="0">
                <a:solidFill>
                  <a:schemeClr val="tx1"/>
                </a:solidFill>
                <a:latin typeface="Consolas"/>
              </a:rPr>
              <a:t>	</a:t>
            </a:r>
            <a:r>
              <a:rPr lang="en-US" sz="2400" dirty="0">
                <a:solidFill>
                  <a:schemeClr val="tx1"/>
                </a:solidFill>
                <a:latin typeface="Consolas"/>
              </a:rPr>
              <a:t>SELECT</a:t>
            </a:r>
            <a:r>
              <a:rPr lang="en-US" sz="2400" dirty="0" smtClean="0">
                <a:solidFill>
                  <a:schemeClr val="tx1"/>
                </a:solidFill>
                <a:latin typeface="Consolas"/>
              </a:rPr>
              <a:t> * </a:t>
            </a:r>
            <a:r>
              <a:rPr lang="en-US" sz="2400" dirty="0">
                <a:solidFill>
                  <a:schemeClr val="tx1"/>
                </a:solidFill>
                <a:latin typeface="Consolas"/>
              </a:rPr>
              <a:t>FROM</a:t>
            </a:r>
            <a:r>
              <a:rPr lang="en-US" sz="2400" dirty="0" smtClean="0">
                <a:solidFill>
                  <a:schemeClr val="tx1"/>
                </a:solidFill>
                <a:latin typeface="Consolas"/>
              </a:rPr>
              <a:t> </a:t>
            </a:r>
            <a:r>
              <a:rPr lang="en-US" sz="2400" dirty="0" err="1" smtClean="0">
                <a:solidFill>
                  <a:schemeClr val="tx1"/>
                </a:solidFill>
                <a:latin typeface="Consolas"/>
              </a:rPr>
              <a:t>TwitterStream</a:t>
            </a:r>
            <a:r>
              <a:rPr lang="en-US" sz="2400" dirty="0" smtClean="0">
                <a:solidFill>
                  <a:schemeClr val="tx1"/>
                </a:solidFill>
                <a:latin typeface="Consolas"/>
              </a:rPr>
              <a:t> </a:t>
            </a:r>
            <a:r>
              <a:rPr lang="en-US" sz="2400" dirty="0">
                <a:solidFill>
                  <a:schemeClr val="tx1"/>
                </a:solidFill>
                <a:latin typeface="Consolas"/>
              </a:rPr>
              <a:t>TIMESTAMP</a:t>
            </a:r>
            <a:r>
              <a:rPr lang="en-US" sz="2400" dirty="0" smtClean="0">
                <a:solidFill>
                  <a:schemeClr val="tx1"/>
                </a:solidFill>
                <a:latin typeface="Consolas"/>
              </a:rPr>
              <a:t> </a:t>
            </a:r>
            <a:r>
              <a:rPr lang="en-US" sz="2400" dirty="0">
                <a:solidFill>
                  <a:schemeClr val="tx1"/>
                </a:solidFill>
                <a:latin typeface="Consolas"/>
              </a:rPr>
              <a:t>BY</a:t>
            </a:r>
            <a:r>
              <a:rPr lang="en-US" sz="2400" dirty="0" smtClean="0">
                <a:solidFill>
                  <a:schemeClr val="tx1"/>
                </a:solidFill>
                <a:latin typeface="Consolas"/>
              </a:rPr>
              <a:t> </a:t>
            </a:r>
            <a:r>
              <a:rPr lang="en-US" sz="2400" dirty="0" err="1" smtClean="0">
                <a:solidFill>
                  <a:schemeClr val="tx1"/>
                </a:solidFill>
                <a:latin typeface="Consolas"/>
              </a:rPr>
              <a:t>CreatedAt</a:t>
            </a:r>
            <a:endParaRPr lang="en-US" sz="2400" dirty="0" smtClean="0">
              <a:solidFill>
                <a:schemeClr val="tx1"/>
              </a:solidFill>
              <a:latin typeface="Consolas"/>
            </a:endParaRPr>
          </a:p>
          <a:p>
            <a:pPr marL="0" lvl="1" indent="0">
              <a:buNone/>
            </a:pPr>
            <a:endParaRPr lang="en-US" sz="2400" dirty="0">
              <a:solidFill>
                <a:schemeClr val="tx1"/>
              </a:solidFill>
              <a:latin typeface="+mn-lt"/>
            </a:endParaRPr>
          </a:p>
          <a:p>
            <a:pPr marL="0" lvl="1" indent="0">
              <a:buNone/>
            </a:pPr>
            <a:r>
              <a:rPr lang="en-US" sz="2400" dirty="0" smtClean="0">
                <a:solidFill>
                  <a:schemeClr val="tx1"/>
                </a:solidFill>
                <a:latin typeface="+mn-lt"/>
              </a:rPr>
              <a:t>Or the system can assign timestamps automatically based on the event arrival time</a:t>
            </a:r>
          </a:p>
          <a:p>
            <a:r>
              <a:rPr lang="en-US" sz="2000" dirty="0" smtClean="0">
                <a:solidFill>
                  <a:schemeClr val="tx1"/>
                </a:solidFill>
                <a:latin typeface="Consolas"/>
              </a:rPr>
              <a:t>	</a:t>
            </a:r>
            <a:r>
              <a:rPr lang="en-US" sz="2400" dirty="0">
                <a:solidFill>
                  <a:schemeClr val="tx1"/>
                </a:solidFill>
                <a:latin typeface="Consolas"/>
              </a:rPr>
              <a:t>SELECT</a:t>
            </a:r>
            <a:r>
              <a:rPr lang="en-US" sz="2400" dirty="0" smtClean="0">
                <a:solidFill>
                  <a:schemeClr val="tx1"/>
                </a:solidFill>
                <a:latin typeface="Consolas"/>
              </a:rPr>
              <a:t> </a:t>
            </a:r>
            <a:r>
              <a:rPr lang="en-US" sz="2400" dirty="0">
                <a:solidFill>
                  <a:schemeClr val="tx1"/>
                </a:solidFill>
                <a:latin typeface="Consolas"/>
              </a:rPr>
              <a:t>* FROM </a:t>
            </a:r>
            <a:r>
              <a:rPr lang="en-US" sz="2400" dirty="0" err="1" smtClean="0">
                <a:solidFill>
                  <a:schemeClr val="tx1"/>
                </a:solidFill>
                <a:latin typeface="Consolas"/>
              </a:rPr>
              <a:t>TwitterStream</a:t>
            </a:r>
            <a:endParaRPr lang="en-US" sz="2400" dirty="0" smtClean="0">
              <a:solidFill>
                <a:schemeClr val="tx1"/>
              </a:solidFill>
            </a:endParaRPr>
          </a:p>
          <a:p>
            <a:endParaRPr lang="en-US" sz="2000" dirty="0">
              <a:solidFill>
                <a:schemeClr val="tx1"/>
              </a:solidFill>
              <a:latin typeface="Consolas"/>
            </a:endParaRPr>
          </a:p>
          <a:p>
            <a:r>
              <a:rPr lang="en-US" sz="3200" dirty="0" smtClean="0">
                <a:solidFill>
                  <a:schemeClr val="tx1"/>
                </a:solidFill>
                <a:latin typeface="+mj-lt"/>
              </a:rPr>
              <a:t>Projecting timestamp into payload</a:t>
            </a:r>
          </a:p>
          <a:p>
            <a:r>
              <a:rPr lang="en-US" sz="2400" dirty="0" smtClean="0">
                <a:solidFill>
                  <a:schemeClr val="tx1"/>
                </a:solidFill>
                <a:latin typeface="Consolas"/>
              </a:rPr>
              <a:t>	</a:t>
            </a:r>
            <a:r>
              <a:rPr lang="en-US" sz="2400" dirty="0">
                <a:solidFill>
                  <a:schemeClr val="tx1"/>
                </a:solidFill>
                <a:latin typeface="Consolas"/>
              </a:rPr>
              <a:t>SELECT</a:t>
            </a:r>
            <a:r>
              <a:rPr lang="en-US" sz="2400" dirty="0" smtClean="0">
                <a:solidFill>
                  <a:schemeClr val="tx1"/>
                </a:solidFill>
                <a:latin typeface="Consolas"/>
              </a:rPr>
              <a:t> </a:t>
            </a:r>
            <a:r>
              <a:rPr lang="en-US" sz="2400" dirty="0" err="1" smtClean="0">
                <a:solidFill>
                  <a:schemeClr val="tx1"/>
                </a:solidFill>
                <a:latin typeface="Consolas"/>
              </a:rPr>
              <a:t>System.Timestamp</a:t>
            </a:r>
            <a:r>
              <a:rPr lang="en-US" sz="2400" dirty="0" smtClean="0">
                <a:solidFill>
                  <a:schemeClr val="tx1"/>
                </a:solidFill>
                <a:latin typeface="Consolas"/>
              </a:rPr>
              <a:t> </a:t>
            </a:r>
            <a:r>
              <a:rPr lang="en-US" sz="2400" dirty="0">
                <a:solidFill>
                  <a:schemeClr val="tx1"/>
                </a:solidFill>
                <a:latin typeface="Consolas"/>
              </a:rPr>
              <a:t>AS</a:t>
            </a:r>
            <a:r>
              <a:rPr lang="en-US" sz="2400" dirty="0" smtClean="0">
                <a:solidFill>
                  <a:schemeClr val="tx1"/>
                </a:solidFill>
                <a:latin typeface="Consolas"/>
              </a:rPr>
              <a:t> Time, Text </a:t>
            </a:r>
            <a:r>
              <a:rPr lang="en-US" sz="2400" dirty="0">
                <a:solidFill>
                  <a:schemeClr val="tx1"/>
                </a:solidFill>
                <a:latin typeface="Consolas"/>
              </a:rPr>
              <a:t>FROM</a:t>
            </a:r>
            <a:r>
              <a:rPr lang="en-US" sz="2400" dirty="0" smtClean="0">
                <a:solidFill>
                  <a:schemeClr val="tx1"/>
                </a:solidFill>
                <a:latin typeface="Consolas"/>
              </a:rPr>
              <a:t> </a:t>
            </a:r>
            <a:r>
              <a:rPr lang="en-US" sz="2400" dirty="0" err="1" smtClean="0">
                <a:solidFill>
                  <a:schemeClr val="tx1"/>
                </a:solidFill>
                <a:latin typeface="Consolas"/>
              </a:rPr>
              <a:t>TwitterStream</a:t>
            </a:r>
            <a:r>
              <a:rPr lang="en-US" sz="2400" dirty="0">
                <a:solidFill>
                  <a:schemeClr val="tx1"/>
                </a:solidFill>
                <a:latin typeface="Consolas"/>
              </a:rPr>
              <a:t> </a:t>
            </a:r>
            <a:endParaRPr lang="en-US" sz="2400" dirty="0" smtClean="0">
              <a:solidFill>
                <a:schemeClr val="tx1"/>
              </a:solidFill>
              <a:latin typeface="Consolas"/>
            </a:endParaRPr>
          </a:p>
          <a:p>
            <a:endParaRPr lang="en-US" sz="2000" dirty="0" smtClean="0">
              <a:latin typeface="Consolas"/>
            </a:endParaRPr>
          </a:p>
          <a:p>
            <a:r>
              <a:rPr lang="en-US" sz="1600" dirty="0" smtClean="0">
                <a:gradFill>
                  <a:gsLst>
                    <a:gs pos="1250">
                      <a:schemeClr val="tx1"/>
                    </a:gs>
                    <a:gs pos="100000">
                      <a:schemeClr val="tx1"/>
                    </a:gs>
                  </a:gsLst>
                  <a:lin ang="5400000" scaled="0"/>
                </a:gradFill>
                <a:latin typeface="+mn-lt"/>
              </a:rPr>
              <a:t>Note:  </a:t>
            </a:r>
            <a:r>
              <a:rPr lang="en-US" sz="1600" dirty="0" err="1" smtClean="0">
                <a:latin typeface="Consolas"/>
              </a:rPr>
              <a:t>System.Timestamp</a:t>
            </a:r>
            <a:r>
              <a:rPr lang="en-US" sz="1600" dirty="0" smtClean="0">
                <a:latin typeface="Consolas"/>
              </a:rPr>
              <a:t> </a:t>
            </a:r>
            <a:r>
              <a:rPr lang="en-US" sz="1600" dirty="0" smtClean="0">
                <a:gradFill>
                  <a:gsLst>
                    <a:gs pos="1250">
                      <a:schemeClr val="tx1"/>
                    </a:gs>
                    <a:gs pos="100000">
                      <a:schemeClr val="tx1"/>
                    </a:gs>
                  </a:gsLst>
                  <a:lin ang="5400000" scaled="0"/>
                </a:gradFill>
                <a:latin typeface="+mn-lt"/>
              </a:rPr>
              <a:t>is a reserved property that exposes the timestamp of an event.</a:t>
            </a:r>
            <a:endParaRPr lang="en-US" sz="1600" dirty="0">
              <a:gradFill>
                <a:gsLst>
                  <a:gs pos="1250">
                    <a:schemeClr val="tx1"/>
                  </a:gs>
                  <a:gs pos="100000">
                    <a:schemeClr val="tx1"/>
                  </a:gs>
                </a:gsLst>
                <a:lin ang="5400000" scaled="0"/>
              </a:gradFill>
              <a:latin typeface="+mn-lt"/>
            </a:endParaRPr>
          </a:p>
        </p:txBody>
      </p:sp>
    </p:spTree>
    <p:extLst>
      <p:ext uri="{BB962C8B-B14F-4D97-AF65-F5344CB8AC3E}">
        <p14:creationId xmlns:p14="http://schemas.microsoft.com/office/powerpoint/2010/main" val="3333341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6124" y="260249"/>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Tumbling Windows</a:t>
            </a:r>
          </a:p>
        </p:txBody>
      </p:sp>
      <p:sp>
        <p:nvSpPr>
          <p:cNvPr id="4" name="Rectangle 3"/>
          <p:cNvSpPr/>
          <p:nvPr/>
        </p:nvSpPr>
        <p:spPr>
          <a:xfrm>
            <a:off x="456124" y="5158104"/>
            <a:ext cx="10363200" cy="1226170"/>
          </a:xfrm>
          <a:prstGeom prst="rect">
            <a:avLst/>
          </a:prstGeom>
        </p:spPr>
        <p:txBody>
          <a:bodyPr wrap="square">
            <a:spAutoFit/>
          </a:bodyPr>
          <a:lstStyle/>
          <a:p>
            <a:r>
              <a:rPr lang="en-US" sz="2400" dirty="0">
                <a:solidFill>
                  <a:srgbClr val="FFFFFF"/>
                </a:solidFill>
                <a:latin typeface="Consolas"/>
              </a:rPr>
              <a:t>SELECT </a:t>
            </a:r>
            <a:r>
              <a:rPr lang="en-US" sz="2400" dirty="0" err="1">
                <a:solidFill>
                  <a:srgbClr val="FFFFFF"/>
                </a:solidFill>
                <a:latin typeface="Consolas"/>
              </a:rPr>
              <a:t>TimeZone</a:t>
            </a:r>
            <a:r>
              <a:rPr lang="en-US" sz="2400" dirty="0">
                <a:solidFill>
                  <a:srgbClr val="FFFFFF"/>
                </a:solidFill>
                <a:latin typeface="Consolas"/>
              </a:rPr>
              <a:t>, COUNT(*) AS Count </a:t>
            </a:r>
          </a:p>
          <a:p>
            <a:r>
              <a:rPr lang="en-US" sz="2400" dirty="0">
                <a:solidFill>
                  <a:srgbClr val="FFFFFF"/>
                </a:solidFill>
                <a:latin typeface="Consolas"/>
              </a:rPr>
              <a:t>FROM </a:t>
            </a:r>
            <a:r>
              <a:rPr lang="en-US" sz="2400" dirty="0" err="1">
                <a:solidFill>
                  <a:srgbClr val="FFFFFF"/>
                </a:solidFill>
                <a:latin typeface="Consolas"/>
              </a:rPr>
              <a:t>TwitterStream</a:t>
            </a:r>
            <a:r>
              <a:rPr lang="en-US" sz="2400" dirty="0">
                <a:solidFill>
                  <a:srgbClr val="FFFFFF"/>
                </a:solidFill>
                <a:latin typeface="Consolas"/>
              </a:rPr>
              <a:t> </a:t>
            </a:r>
            <a:r>
              <a:rPr lang="en-US" sz="2400" dirty="0" smtClean="0">
                <a:solidFill>
                  <a:srgbClr val="FFFFFF"/>
                </a:solidFill>
                <a:latin typeface="Consolas"/>
              </a:rPr>
              <a:t>TIMESTAMP </a:t>
            </a:r>
            <a:r>
              <a:rPr lang="en-US" sz="2400" dirty="0">
                <a:solidFill>
                  <a:srgbClr val="FFFFFF"/>
                </a:solidFill>
                <a:latin typeface="Consolas"/>
              </a:rPr>
              <a:t>BY </a:t>
            </a:r>
            <a:r>
              <a:rPr lang="en-US" sz="2400" dirty="0" err="1">
                <a:solidFill>
                  <a:srgbClr val="FFFFFF"/>
                </a:solidFill>
                <a:latin typeface="Consolas"/>
              </a:rPr>
              <a:t>CreatedAt</a:t>
            </a:r>
            <a:r>
              <a:rPr lang="en-US" sz="2400" dirty="0">
                <a:solidFill>
                  <a:srgbClr val="FFFFFF"/>
                </a:solidFill>
                <a:latin typeface="Consolas"/>
              </a:rPr>
              <a:t> </a:t>
            </a:r>
          </a:p>
          <a:p>
            <a:pPr>
              <a:lnSpc>
                <a:spcPct val="107000"/>
              </a:lnSpc>
              <a:spcAft>
                <a:spcPts val="800"/>
              </a:spcAft>
            </a:pPr>
            <a:r>
              <a:rPr lang="en-US" sz="2400" dirty="0">
                <a:solidFill>
                  <a:srgbClr val="FFFFFF"/>
                </a:solidFill>
                <a:latin typeface="Consolas"/>
              </a:rPr>
              <a:t>GROUP BY </a:t>
            </a:r>
            <a:r>
              <a:rPr lang="en-US" sz="2400" dirty="0" err="1">
                <a:solidFill>
                  <a:srgbClr val="FFFFFF"/>
                </a:solidFill>
                <a:latin typeface="Consolas"/>
              </a:rPr>
              <a:t>TimeZone</a:t>
            </a:r>
            <a:r>
              <a:rPr lang="en-US" sz="2400" dirty="0">
                <a:solidFill>
                  <a:srgbClr val="FFFFFF"/>
                </a:solidFill>
                <a:latin typeface="Consolas"/>
              </a:rPr>
              <a:t>, </a:t>
            </a:r>
            <a:r>
              <a:rPr lang="en-US" sz="2400" dirty="0" err="1">
                <a:solidFill>
                  <a:srgbClr val="FFFFFF"/>
                </a:solidFill>
                <a:latin typeface="Consolas"/>
              </a:rPr>
              <a:t>TumblingWindow</a:t>
            </a:r>
            <a:r>
              <a:rPr lang="en-US" sz="2400" dirty="0">
                <a:solidFill>
                  <a:srgbClr val="FFFFFF"/>
                </a:solidFill>
                <a:latin typeface="Consolas"/>
              </a:rPr>
              <a:t>(second,10)</a:t>
            </a:r>
            <a:r>
              <a:rPr lang="en-US" sz="2400" b="1" dirty="0">
                <a:solidFill>
                  <a:srgbClr val="FFFFFF"/>
                </a:solidFill>
                <a:latin typeface="Consolas"/>
              </a:rPr>
              <a:t> </a:t>
            </a:r>
            <a:endParaRPr lang="en-US" sz="2400" dirty="0">
              <a:solidFill>
                <a:srgbClr val="FFFFFF"/>
              </a:solidFill>
              <a:latin typeface="Consolas"/>
            </a:endParaRPr>
          </a:p>
        </p:txBody>
      </p:sp>
      <p:sp>
        <p:nvSpPr>
          <p:cNvPr id="6" name="Rectangle 5"/>
          <p:cNvSpPr/>
          <p:nvPr/>
        </p:nvSpPr>
        <p:spPr>
          <a:xfrm>
            <a:off x="456124" y="1163794"/>
            <a:ext cx="8230715" cy="461665"/>
          </a:xfrm>
          <a:prstGeom prst="rect">
            <a:avLst/>
          </a:prstGeom>
        </p:spPr>
        <p:txBody>
          <a:bodyPr wrap="none">
            <a:spAutoFit/>
          </a:bodyPr>
          <a:lstStyle/>
          <a:p>
            <a:r>
              <a:rPr lang="en-US" sz="2400" dirty="0" smtClean="0">
                <a:solidFill>
                  <a:srgbClr val="7FBA00"/>
                </a:solidFill>
                <a:ea typeface="Times New Roman" panose="02020603050405020304" pitchFamily="18" charset="0"/>
                <a:cs typeface="Times New Roman" panose="02020603050405020304" pitchFamily="18" charset="0"/>
              </a:rPr>
              <a:t>Tell me the count of tweets per time zone every </a:t>
            </a:r>
            <a:r>
              <a:rPr lang="en-US" sz="2400" smtClean="0">
                <a:solidFill>
                  <a:srgbClr val="7FBA00"/>
                </a:solidFill>
                <a:ea typeface="Times New Roman" panose="02020603050405020304" pitchFamily="18" charset="0"/>
                <a:cs typeface="Times New Roman" panose="02020603050405020304" pitchFamily="18" charset="0"/>
              </a:rPr>
              <a:t>10 seconds</a:t>
            </a:r>
            <a:endParaRPr lang="en-US" sz="2400" dirty="0">
              <a:solidFill>
                <a:srgbClr val="7FBA00"/>
              </a:solidFill>
            </a:endParaRPr>
          </a:p>
        </p:txBody>
      </p:sp>
      <p:grpSp>
        <p:nvGrpSpPr>
          <p:cNvPr id="8" name="Group 7"/>
          <p:cNvGrpSpPr/>
          <p:nvPr/>
        </p:nvGrpSpPr>
        <p:grpSpPr>
          <a:xfrm>
            <a:off x="2729676" y="2049462"/>
            <a:ext cx="6033672" cy="2751068"/>
            <a:chOff x="302422" y="1412770"/>
            <a:chExt cx="6545428" cy="3252944"/>
          </a:xfrm>
        </p:grpSpPr>
        <p:sp>
          <p:nvSpPr>
            <p:cNvPr id="9" name="Rounded Rectangle 8"/>
            <p:cNvSpPr/>
            <p:nvPr/>
          </p:nvSpPr>
          <p:spPr bwMode="auto">
            <a:xfrm>
              <a:off x="362738" y="3474950"/>
              <a:ext cx="1947944"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0153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1" name="Rectangle 10"/>
            <p:cNvSpPr/>
            <p:nvPr/>
          </p:nvSpPr>
          <p:spPr bwMode="auto">
            <a:xfrm>
              <a:off x="83010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2" name="Rectangle 11"/>
            <p:cNvSpPr/>
            <p:nvPr/>
          </p:nvSpPr>
          <p:spPr bwMode="auto">
            <a:xfrm>
              <a:off x="1477256"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13" name="Rectangle 12"/>
            <p:cNvSpPr/>
            <p:nvPr/>
          </p:nvSpPr>
          <p:spPr bwMode="auto">
            <a:xfrm>
              <a:off x="19975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14" name="Rectangle 13"/>
            <p:cNvSpPr/>
            <p:nvPr/>
          </p:nvSpPr>
          <p:spPr bwMode="auto">
            <a:xfrm>
              <a:off x="1726508"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5" name="Rectangle 14"/>
            <p:cNvSpPr/>
            <p:nvPr/>
          </p:nvSpPr>
          <p:spPr bwMode="auto">
            <a:xfrm>
              <a:off x="3481660"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16" name="Rectangle 15"/>
            <p:cNvSpPr/>
            <p:nvPr/>
          </p:nvSpPr>
          <p:spPr bwMode="auto">
            <a:xfrm>
              <a:off x="37460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7" name="Rectangle 16"/>
            <p:cNvSpPr/>
            <p:nvPr/>
          </p:nvSpPr>
          <p:spPr bwMode="auto">
            <a:xfrm>
              <a:off x="4484963"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cxnSp>
          <p:nvCxnSpPr>
            <p:cNvPr id="18" name="Straight Arrow Connector 17"/>
            <p:cNvCxnSpPr>
              <a:stCxn id="52" idx="6"/>
            </p:cNvCxnSpPr>
            <p:nvPr/>
          </p:nvCxnSpPr>
          <p:spPr>
            <a:xfrm flipV="1">
              <a:off x="423056" y="3112188"/>
              <a:ext cx="5961949" cy="140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4057" y="2798180"/>
              <a:ext cx="77365" cy="192135"/>
            </a:xfrm>
            <a:prstGeom prst="rect">
              <a:avLst/>
            </a:prstGeom>
            <a:noFill/>
          </p:spPr>
          <p:txBody>
            <a:bodyPr wrap="none" lIns="0" tIns="0" rIns="0" bIns="0" rtlCol="0">
              <a:spAutoFit/>
            </a:bodyPr>
            <a:lstStyle/>
            <a:p>
              <a:r>
                <a:rPr lang="en-US" sz="1224" spc="-71" dirty="0">
                  <a:gradFill>
                    <a:gsLst>
                      <a:gs pos="2917">
                        <a:srgbClr val="FFFFFF"/>
                      </a:gs>
                      <a:gs pos="30000">
                        <a:srgbClr val="FFFFFF"/>
                      </a:gs>
                    </a:gsLst>
                    <a:lin ang="5400000" scaled="0"/>
                  </a:gradFill>
                </a:rPr>
                <a:t>0</a:t>
              </a:r>
            </a:p>
          </p:txBody>
        </p:sp>
        <p:sp>
          <p:nvSpPr>
            <p:cNvPr id="20" name="TextBox 19"/>
            <p:cNvSpPr txBox="1"/>
            <p:nvPr/>
          </p:nvSpPr>
          <p:spPr>
            <a:xfrm>
              <a:off x="1251131" y="2798180"/>
              <a:ext cx="82289"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5</a:t>
              </a:r>
              <a:endParaRPr lang="en-US" sz="1224" spc="-71" dirty="0">
                <a:gradFill>
                  <a:gsLst>
                    <a:gs pos="2917">
                      <a:srgbClr val="FFFFFF"/>
                    </a:gs>
                    <a:gs pos="30000">
                      <a:srgbClr val="FFFFFF"/>
                    </a:gs>
                  </a:gsLst>
                  <a:lin ang="5400000" scaled="0"/>
                </a:gradFill>
              </a:endParaRPr>
            </a:p>
          </p:txBody>
        </p:sp>
        <p:sp>
          <p:nvSpPr>
            <p:cNvPr id="21" name="TextBox 20"/>
            <p:cNvSpPr txBox="1"/>
            <p:nvPr/>
          </p:nvSpPr>
          <p:spPr>
            <a:xfrm>
              <a:off x="4150873"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20</a:t>
              </a:r>
              <a:endParaRPr lang="en-US" sz="1224" spc="-71" dirty="0">
                <a:gradFill>
                  <a:gsLst>
                    <a:gs pos="2917">
                      <a:srgbClr val="FFFFFF"/>
                    </a:gs>
                    <a:gs pos="30000">
                      <a:srgbClr val="FFFFFF"/>
                    </a:gs>
                  </a:gsLst>
                  <a:lin ang="5400000" scaled="0"/>
                </a:gradFill>
              </a:endParaRPr>
            </a:p>
          </p:txBody>
        </p:sp>
        <p:sp>
          <p:nvSpPr>
            <p:cNvPr id="22" name="TextBox 21"/>
            <p:cNvSpPr txBox="1"/>
            <p:nvPr/>
          </p:nvSpPr>
          <p:spPr>
            <a:xfrm>
              <a:off x="2224800"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10</a:t>
              </a:r>
              <a:endParaRPr lang="en-US" sz="1224" spc="-71" dirty="0">
                <a:gradFill>
                  <a:gsLst>
                    <a:gs pos="2917">
                      <a:srgbClr val="FFFFFF"/>
                    </a:gs>
                    <a:gs pos="30000">
                      <a:srgbClr val="FFFFFF"/>
                    </a:gs>
                  </a:gsLst>
                  <a:lin ang="5400000" scaled="0"/>
                </a:gradFill>
              </a:endParaRPr>
            </a:p>
          </p:txBody>
        </p:sp>
        <p:sp>
          <p:nvSpPr>
            <p:cNvPr id="23" name="TextBox 22"/>
            <p:cNvSpPr txBox="1"/>
            <p:nvPr/>
          </p:nvSpPr>
          <p:spPr>
            <a:xfrm>
              <a:off x="3187836"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15</a:t>
              </a:r>
              <a:endParaRPr lang="en-US" sz="1224" spc="-71" dirty="0">
                <a:gradFill>
                  <a:gsLst>
                    <a:gs pos="2917">
                      <a:srgbClr val="FFFFFF"/>
                    </a:gs>
                    <a:gs pos="30000">
                      <a:srgbClr val="FFFFFF"/>
                    </a:gs>
                  </a:gsLst>
                  <a:lin ang="5400000" scaled="0"/>
                </a:gradFill>
              </a:endParaRPr>
            </a:p>
          </p:txBody>
        </p:sp>
        <p:sp>
          <p:nvSpPr>
            <p:cNvPr id="24" name="TextBox 23"/>
            <p:cNvSpPr txBox="1"/>
            <p:nvPr/>
          </p:nvSpPr>
          <p:spPr>
            <a:xfrm>
              <a:off x="6304874" y="2865446"/>
              <a:ext cx="542976" cy="593954"/>
            </a:xfrm>
            <a:prstGeom prst="rect">
              <a:avLst/>
            </a:prstGeom>
            <a:noFill/>
          </p:spPr>
          <p:txBody>
            <a:bodyPr wrap="none" lIns="0" tIns="0" rIns="0" bIns="0" rtlCol="0">
              <a:spAutoFit/>
            </a:bodyPr>
            <a:lstStyle/>
            <a:p>
              <a:pPr algn="ctr"/>
              <a:r>
                <a:rPr lang="en-US" sz="1632" spc="-71" dirty="0">
                  <a:solidFill>
                    <a:srgbClr val="FFFFFF">
                      <a:lumMod val="50000"/>
                    </a:srgbClr>
                  </a:solidFill>
                </a:rPr>
                <a:t>Time</a:t>
              </a:r>
            </a:p>
            <a:p>
              <a:pPr algn="ctr"/>
              <a:r>
                <a:rPr lang="en-US" sz="1632" spc="-71" dirty="0">
                  <a:solidFill>
                    <a:srgbClr val="FFFFFF">
                      <a:lumMod val="50000"/>
                    </a:srgbClr>
                  </a:solidFill>
                </a:rPr>
                <a:t> (</a:t>
              </a:r>
              <a:r>
                <a:rPr lang="en-US" sz="1632" spc="-71" dirty="0" err="1">
                  <a:solidFill>
                    <a:srgbClr val="FFFFFF">
                      <a:lumMod val="50000"/>
                    </a:srgbClr>
                  </a:solidFill>
                </a:rPr>
                <a:t>secs</a:t>
              </a:r>
              <a:r>
                <a:rPr lang="en-US" sz="1632" spc="-71" dirty="0">
                  <a:solidFill>
                    <a:srgbClr val="FFFFFF">
                      <a:lumMod val="50000"/>
                    </a:srgbClr>
                  </a:solidFill>
                </a:rPr>
                <a:t>)</a:t>
              </a:r>
            </a:p>
          </p:txBody>
        </p:sp>
        <p:cxnSp>
          <p:nvCxnSpPr>
            <p:cNvPr id="25" name="Straight Connector 24"/>
            <p:cNvCxnSpPr/>
            <p:nvPr/>
          </p:nvCxnSpPr>
          <p:spPr>
            <a:xfrm>
              <a:off x="362739" y="312176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225882" y="3112187"/>
              <a:ext cx="4710" cy="770778"/>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671537"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1</a:t>
              </a:r>
            </a:p>
          </p:txBody>
        </p:sp>
        <p:sp>
          <p:nvSpPr>
            <p:cNvPr id="28" name="Rectangle 27"/>
            <p:cNvSpPr/>
            <p:nvPr/>
          </p:nvSpPr>
          <p:spPr bwMode="auto">
            <a:xfrm>
              <a:off x="970962"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5</a:t>
              </a:r>
            </a:p>
          </p:txBody>
        </p:sp>
        <p:sp>
          <p:nvSpPr>
            <p:cNvPr id="29" name="Rectangle 28"/>
            <p:cNvSpPr/>
            <p:nvPr/>
          </p:nvSpPr>
          <p:spPr bwMode="auto">
            <a:xfrm>
              <a:off x="1258669"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4</a:t>
              </a:r>
            </a:p>
          </p:txBody>
        </p:sp>
        <p:sp>
          <p:nvSpPr>
            <p:cNvPr id="30" name="Rectangle 29"/>
            <p:cNvSpPr/>
            <p:nvPr/>
          </p:nvSpPr>
          <p:spPr bwMode="auto">
            <a:xfrm>
              <a:off x="1847003"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2</a:t>
              </a:r>
            </a:p>
          </p:txBody>
        </p:sp>
        <p:sp>
          <p:nvSpPr>
            <p:cNvPr id="31" name="Rectangle 30"/>
            <p:cNvSpPr/>
            <p:nvPr/>
          </p:nvSpPr>
          <p:spPr bwMode="auto">
            <a:xfrm>
              <a:off x="1546780"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6</a:t>
              </a:r>
            </a:p>
          </p:txBody>
        </p:sp>
        <p:sp>
          <p:nvSpPr>
            <p:cNvPr id="32" name="Rounded Rectangle 31"/>
            <p:cNvSpPr/>
            <p:nvPr/>
          </p:nvSpPr>
          <p:spPr bwMode="auto">
            <a:xfrm>
              <a:off x="2286360" y="3863018"/>
              <a:ext cx="1922222"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2972664"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8</a:t>
              </a:r>
            </a:p>
          </p:txBody>
        </p:sp>
        <p:sp>
          <p:nvSpPr>
            <p:cNvPr id="34" name="Rectangle 33"/>
            <p:cNvSpPr/>
            <p:nvPr/>
          </p:nvSpPr>
          <p:spPr bwMode="auto">
            <a:xfrm>
              <a:off x="3285665"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6</a:t>
              </a:r>
            </a:p>
          </p:txBody>
        </p:sp>
        <p:sp>
          <p:nvSpPr>
            <p:cNvPr id="35" name="TextBox 34"/>
            <p:cNvSpPr txBox="1"/>
            <p:nvPr/>
          </p:nvSpPr>
          <p:spPr>
            <a:xfrm>
              <a:off x="5054332"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25</a:t>
              </a:r>
              <a:endParaRPr lang="en-US" sz="1224" spc="-71" dirty="0">
                <a:gradFill>
                  <a:gsLst>
                    <a:gs pos="2917">
                      <a:srgbClr val="FFFFFF"/>
                    </a:gs>
                    <a:gs pos="30000">
                      <a:srgbClr val="FFFFFF"/>
                    </a:gs>
                  </a:gsLst>
                  <a:lin ang="5400000" scaled="0"/>
                </a:gradFill>
              </a:endParaRPr>
            </a:p>
          </p:txBody>
        </p:sp>
        <p:sp>
          <p:nvSpPr>
            <p:cNvPr id="36" name="TextBox 35"/>
            <p:cNvSpPr txBox="1"/>
            <p:nvPr/>
          </p:nvSpPr>
          <p:spPr>
            <a:xfrm>
              <a:off x="302422" y="1412770"/>
              <a:ext cx="5634083"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32" dirty="0">
                  <a:solidFill>
                    <a:srgbClr val="000000">
                      <a:lumMod val="95000"/>
                    </a:srgbClr>
                  </a:solidFill>
                </a:rPr>
                <a:t>A </a:t>
              </a:r>
              <a:r>
                <a:rPr lang="en-US" sz="1632" dirty="0" smtClean="0">
                  <a:solidFill>
                    <a:srgbClr val="000000">
                      <a:lumMod val="95000"/>
                    </a:srgbClr>
                  </a:solidFill>
                </a:rPr>
                <a:t>10-second </a:t>
              </a:r>
              <a:r>
                <a:rPr lang="en-US" sz="1632" dirty="0">
                  <a:solidFill>
                    <a:srgbClr val="000000">
                      <a:lumMod val="95000"/>
                    </a:srgbClr>
                  </a:solidFill>
                </a:rPr>
                <a:t>Tumbling Window</a:t>
              </a:r>
            </a:p>
          </p:txBody>
        </p:sp>
        <p:sp>
          <p:nvSpPr>
            <p:cNvPr id="37" name="TextBox 36"/>
            <p:cNvSpPr txBox="1"/>
            <p:nvPr/>
          </p:nvSpPr>
          <p:spPr>
            <a:xfrm>
              <a:off x="5977221"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30</a:t>
              </a:r>
              <a:endParaRPr lang="en-US" sz="1224" spc="-71" dirty="0">
                <a:gradFill>
                  <a:gsLst>
                    <a:gs pos="2917">
                      <a:srgbClr val="FFFFFF"/>
                    </a:gs>
                    <a:gs pos="30000">
                      <a:srgbClr val="FFFFFF"/>
                    </a:gs>
                  </a:gsLst>
                  <a:lin ang="5400000" scaled="0"/>
                </a:gradFill>
              </a:endParaRPr>
            </a:p>
          </p:txBody>
        </p:sp>
        <p:cxnSp>
          <p:nvCxnSpPr>
            <p:cNvPr id="38" name="Straight Connector 37"/>
            <p:cNvCxnSpPr/>
            <p:nvPr/>
          </p:nvCxnSpPr>
          <p:spPr>
            <a:xfrm flipH="1">
              <a:off x="6054066" y="3112187"/>
              <a:ext cx="1039" cy="1106655"/>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745918"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
          <p:nvSpPr>
            <p:cNvPr id="40" name="Rectangle 39"/>
            <p:cNvSpPr/>
            <p:nvPr/>
          </p:nvSpPr>
          <p:spPr bwMode="auto">
            <a:xfrm>
              <a:off x="5215974"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41" name="Rectangle 40"/>
            <p:cNvSpPr/>
            <p:nvPr/>
          </p:nvSpPr>
          <p:spPr bwMode="auto">
            <a:xfrm>
              <a:off x="5483906"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42" name="Rounded Rectangle 41"/>
            <p:cNvSpPr/>
            <p:nvPr/>
          </p:nvSpPr>
          <p:spPr bwMode="auto">
            <a:xfrm>
              <a:off x="4216775" y="4257700"/>
              <a:ext cx="1864410"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459920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5</a:t>
              </a:r>
            </a:p>
          </p:txBody>
        </p:sp>
        <p:sp>
          <p:nvSpPr>
            <p:cNvPr id="44" name="Rectangle 43"/>
            <p:cNvSpPr/>
            <p:nvPr/>
          </p:nvSpPr>
          <p:spPr bwMode="auto">
            <a:xfrm>
              <a:off x="4860158"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3</a:t>
              </a:r>
            </a:p>
          </p:txBody>
        </p:sp>
        <p:sp>
          <p:nvSpPr>
            <p:cNvPr id="45" name="Rectangle 44"/>
            <p:cNvSpPr/>
            <p:nvPr/>
          </p:nvSpPr>
          <p:spPr bwMode="auto">
            <a:xfrm>
              <a:off x="5135922"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6</a:t>
              </a:r>
            </a:p>
          </p:txBody>
        </p:sp>
        <p:sp>
          <p:nvSpPr>
            <p:cNvPr id="46" name="Rectangle 45"/>
            <p:cNvSpPr/>
            <p:nvPr/>
          </p:nvSpPr>
          <p:spPr bwMode="auto">
            <a:xfrm>
              <a:off x="542328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1</a:t>
              </a:r>
            </a:p>
          </p:txBody>
        </p:sp>
        <p:cxnSp>
          <p:nvCxnSpPr>
            <p:cNvPr id="47" name="Straight Connector 46"/>
            <p:cNvCxnSpPr/>
            <p:nvPr/>
          </p:nvCxnSpPr>
          <p:spPr>
            <a:xfrm>
              <a:off x="2302164" y="314119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62739"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302164"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228237"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54585" y="239999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auto">
            <a:xfrm>
              <a:off x="302422"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3" name="Oval 52"/>
            <p:cNvSpPr/>
            <p:nvPr/>
          </p:nvSpPr>
          <p:spPr bwMode="auto">
            <a:xfrm>
              <a:off x="2241847"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4" name="Oval 53"/>
            <p:cNvSpPr/>
            <p:nvPr/>
          </p:nvSpPr>
          <p:spPr bwMode="auto">
            <a:xfrm>
              <a:off x="1278411"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5" name="Oval 54"/>
            <p:cNvSpPr/>
            <p:nvPr/>
          </p:nvSpPr>
          <p:spPr bwMode="auto">
            <a:xfrm>
              <a:off x="509340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6" name="Oval 55"/>
            <p:cNvSpPr/>
            <p:nvPr/>
          </p:nvSpPr>
          <p:spPr bwMode="auto">
            <a:xfrm>
              <a:off x="4167920"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7" name="Oval 56"/>
            <p:cNvSpPr/>
            <p:nvPr/>
          </p:nvSpPr>
          <p:spPr bwMode="auto">
            <a:xfrm>
              <a:off x="319431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8" name="Oval 57"/>
            <p:cNvSpPr/>
            <p:nvPr/>
          </p:nvSpPr>
          <p:spPr bwMode="auto">
            <a:xfrm>
              <a:off x="5994268" y="3059080"/>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grpSp>
    </p:spTree>
    <p:extLst>
      <p:ext uri="{BB962C8B-B14F-4D97-AF65-F5344CB8AC3E}">
        <p14:creationId xmlns:p14="http://schemas.microsoft.com/office/powerpoint/2010/main" val="3967581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1575" y="239406"/>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Hopping Windows</a:t>
            </a:r>
          </a:p>
        </p:txBody>
      </p:sp>
      <p:sp>
        <p:nvSpPr>
          <p:cNvPr id="6" name="Rectangle 5"/>
          <p:cNvSpPr/>
          <p:nvPr/>
        </p:nvSpPr>
        <p:spPr>
          <a:xfrm>
            <a:off x="451575" y="5097462"/>
            <a:ext cx="10186262" cy="1200329"/>
          </a:xfrm>
          <a:prstGeom prst="rect">
            <a:avLst/>
          </a:prstGeom>
        </p:spPr>
        <p:txBody>
          <a:bodyPr wrap="square">
            <a:spAutoFit/>
          </a:bodyPr>
          <a:lstStyle/>
          <a:p>
            <a:r>
              <a:rPr lang="en-US" sz="2400" dirty="0">
                <a:solidFill>
                  <a:srgbClr val="FFFFFF"/>
                </a:solidFill>
                <a:latin typeface="Consolas"/>
              </a:rPr>
              <a:t>SELECT </a:t>
            </a:r>
            <a:r>
              <a:rPr lang="en-US" sz="2400" dirty="0" smtClean="0">
                <a:solidFill>
                  <a:srgbClr val="FFFFFF"/>
                </a:solidFill>
                <a:latin typeface="Consolas"/>
              </a:rPr>
              <a:t>Topic, COUNT(*) AS </a:t>
            </a:r>
            <a:r>
              <a:rPr lang="en-US" sz="2400" dirty="0" err="1" smtClean="0">
                <a:solidFill>
                  <a:srgbClr val="FFFFFF"/>
                </a:solidFill>
                <a:latin typeface="Consolas"/>
              </a:rPr>
              <a:t>TotalTweets</a:t>
            </a:r>
            <a:r>
              <a:rPr lang="en-US" sz="2400" dirty="0">
                <a:solidFill>
                  <a:srgbClr val="FFFFFF"/>
                </a:solidFill>
                <a:latin typeface="Consolas"/>
              </a:rPr>
              <a:t>, AVG(</a:t>
            </a:r>
            <a:r>
              <a:rPr lang="en-US" sz="2400" dirty="0" err="1">
                <a:solidFill>
                  <a:srgbClr val="FFFFFF"/>
                </a:solidFill>
                <a:latin typeface="Consolas"/>
              </a:rPr>
              <a:t>SentimentScore</a:t>
            </a:r>
            <a:r>
              <a:rPr lang="en-US" sz="2400" dirty="0">
                <a:solidFill>
                  <a:srgbClr val="FFFFFF"/>
                </a:solidFill>
                <a:latin typeface="Consolas"/>
              </a:rPr>
              <a:t>) </a:t>
            </a:r>
          </a:p>
          <a:p>
            <a:r>
              <a:rPr lang="en-US" sz="2400" dirty="0">
                <a:solidFill>
                  <a:srgbClr val="FFFFFF"/>
                </a:solidFill>
                <a:latin typeface="Consolas"/>
              </a:rPr>
              <a:t>FROM </a:t>
            </a:r>
            <a:r>
              <a:rPr lang="en-US" sz="2400" dirty="0" err="1" smtClean="0">
                <a:solidFill>
                  <a:srgbClr val="FFFFFF"/>
                </a:solidFill>
                <a:latin typeface="Consolas"/>
              </a:rPr>
              <a:t>TwitterStream</a:t>
            </a:r>
            <a:r>
              <a:rPr lang="en-US" sz="2400" dirty="0" smtClean="0">
                <a:solidFill>
                  <a:srgbClr val="FFFFFF"/>
                </a:solidFill>
                <a:latin typeface="Consolas"/>
              </a:rPr>
              <a:t> </a:t>
            </a:r>
            <a:r>
              <a:rPr lang="en-US" sz="2400" dirty="0">
                <a:solidFill>
                  <a:srgbClr val="FFFFFF"/>
                </a:solidFill>
                <a:latin typeface="Consolas"/>
              </a:rPr>
              <a:t>TIMESTAMP</a:t>
            </a:r>
            <a:r>
              <a:rPr lang="en-US" sz="2400" dirty="0" smtClean="0">
                <a:solidFill>
                  <a:srgbClr val="FFFFFF"/>
                </a:solidFill>
                <a:latin typeface="Consolas"/>
              </a:rPr>
              <a:t> </a:t>
            </a:r>
            <a:r>
              <a:rPr lang="en-US" sz="2400" dirty="0">
                <a:solidFill>
                  <a:srgbClr val="FFFFFF"/>
                </a:solidFill>
                <a:latin typeface="Consolas"/>
              </a:rPr>
              <a:t>BY </a:t>
            </a:r>
            <a:r>
              <a:rPr lang="en-US" sz="2400" dirty="0" err="1" smtClean="0">
                <a:solidFill>
                  <a:srgbClr val="FFFFFF"/>
                </a:solidFill>
                <a:latin typeface="Consolas"/>
              </a:rPr>
              <a:t>CreatedAt</a:t>
            </a:r>
            <a:endParaRPr lang="en-US" sz="2400" dirty="0">
              <a:solidFill>
                <a:srgbClr val="FFFFFF"/>
              </a:solidFill>
              <a:latin typeface="Consolas"/>
            </a:endParaRPr>
          </a:p>
          <a:p>
            <a:r>
              <a:rPr lang="en-US" sz="2400" dirty="0">
                <a:solidFill>
                  <a:srgbClr val="FFFFFF"/>
                </a:solidFill>
                <a:latin typeface="Consolas"/>
              </a:rPr>
              <a:t>GROUP BY </a:t>
            </a:r>
            <a:r>
              <a:rPr lang="en-US" sz="2400" dirty="0" smtClean="0">
                <a:solidFill>
                  <a:srgbClr val="FFFFFF"/>
                </a:solidFill>
                <a:latin typeface="Consolas"/>
              </a:rPr>
              <a:t>Topic, </a:t>
            </a:r>
            <a:r>
              <a:rPr lang="en-US" sz="2400" dirty="0" err="1" smtClean="0">
                <a:solidFill>
                  <a:srgbClr val="FFFFFF"/>
                </a:solidFill>
                <a:latin typeface="Consolas"/>
              </a:rPr>
              <a:t>HoppingWindow</a:t>
            </a:r>
            <a:r>
              <a:rPr lang="en-US" sz="2400" dirty="0" smtClean="0">
                <a:solidFill>
                  <a:srgbClr val="FFFFFF"/>
                </a:solidFill>
                <a:latin typeface="Consolas"/>
              </a:rPr>
              <a:t>(second, 10 </a:t>
            </a:r>
            <a:r>
              <a:rPr lang="en-US" sz="2400" dirty="0">
                <a:solidFill>
                  <a:srgbClr val="FFFFFF"/>
                </a:solidFill>
                <a:latin typeface="Consolas"/>
              </a:rPr>
              <a:t>, 5)</a:t>
            </a:r>
          </a:p>
        </p:txBody>
      </p:sp>
      <p:sp>
        <p:nvSpPr>
          <p:cNvPr id="7" name="Rectangle 6"/>
          <p:cNvSpPr/>
          <p:nvPr/>
        </p:nvSpPr>
        <p:spPr>
          <a:xfrm>
            <a:off x="500515" y="1602973"/>
            <a:ext cx="4592147" cy="1569660"/>
          </a:xfrm>
          <a:prstGeom prst="rect">
            <a:avLst/>
          </a:prstGeom>
        </p:spPr>
        <p:txBody>
          <a:bodyPr wrap="square">
            <a:spAutoFit/>
          </a:bodyPr>
          <a:lstStyle/>
          <a:p>
            <a:r>
              <a:rPr lang="en-US" sz="2400" dirty="0" smtClean="0">
                <a:solidFill>
                  <a:srgbClr val="92D050"/>
                </a:solidFill>
                <a:ea typeface="Times New Roman" panose="02020603050405020304" pitchFamily="18" charset="0"/>
                <a:cs typeface="Times New Roman" panose="02020603050405020304" pitchFamily="18" charset="0"/>
              </a:rPr>
              <a:t>Every 5 seconds give me the count of tweets and the average sentiment score over the last 10 seconds</a:t>
            </a:r>
            <a:endParaRPr lang="en-US" sz="2400" dirty="0">
              <a:solidFill>
                <a:srgbClr val="92D050"/>
              </a:solidFill>
            </a:endParaRPr>
          </a:p>
        </p:txBody>
      </p:sp>
      <p:sp>
        <p:nvSpPr>
          <p:cNvPr id="65" name="Rounded Rectangle 64"/>
          <p:cNvSpPr/>
          <p:nvPr/>
        </p:nvSpPr>
        <p:spPr bwMode="auto">
          <a:xfrm>
            <a:off x="5729389" y="2619363"/>
            <a:ext cx="1934006"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66" name="Rectangle 65"/>
          <p:cNvSpPr/>
          <p:nvPr/>
        </p:nvSpPr>
        <p:spPr bwMode="auto">
          <a:xfrm>
            <a:off x="5878700"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67" name="Rectangle 66"/>
          <p:cNvSpPr/>
          <p:nvPr/>
        </p:nvSpPr>
        <p:spPr bwMode="auto">
          <a:xfrm>
            <a:off x="6158696"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68" name="Rectangle 67"/>
          <p:cNvSpPr/>
          <p:nvPr/>
        </p:nvSpPr>
        <p:spPr bwMode="auto">
          <a:xfrm>
            <a:off x="6805844"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69" name="Rectangle 68"/>
          <p:cNvSpPr/>
          <p:nvPr/>
        </p:nvSpPr>
        <p:spPr bwMode="auto">
          <a:xfrm>
            <a:off x="7355319"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70" name="Rectangle 69"/>
          <p:cNvSpPr/>
          <p:nvPr/>
        </p:nvSpPr>
        <p:spPr bwMode="auto">
          <a:xfrm>
            <a:off x="7074525"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71" name="Rectangle 70"/>
          <p:cNvSpPr/>
          <p:nvPr/>
        </p:nvSpPr>
        <p:spPr bwMode="auto">
          <a:xfrm>
            <a:off x="8819962"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72" name="Rectangle 71"/>
          <p:cNvSpPr/>
          <p:nvPr/>
        </p:nvSpPr>
        <p:spPr bwMode="auto">
          <a:xfrm>
            <a:off x="9094104"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7</a:t>
            </a:r>
          </a:p>
        </p:txBody>
      </p:sp>
      <p:sp>
        <p:nvSpPr>
          <p:cNvPr id="73" name="Oval 72"/>
          <p:cNvSpPr/>
          <p:nvPr/>
        </p:nvSpPr>
        <p:spPr bwMode="auto">
          <a:xfrm>
            <a:off x="5650439"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4" name="Oval 73"/>
          <p:cNvSpPr/>
          <p:nvPr/>
        </p:nvSpPr>
        <p:spPr bwMode="auto">
          <a:xfrm>
            <a:off x="7600366"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5" name="Oval 74"/>
          <p:cNvSpPr/>
          <p:nvPr/>
        </p:nvSpPr>
        <p:spPr bwMode="auto">
          <a:xfrm>
            <a:off x="6626427"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6" name="Oval 75"/>
          <p:cNvSpPr/>
          <p:nvPr/>
        </p:nvSpPr>
        <p:spPr bwMode="auto">
          <a:xfrm>
            <a:off x="10363704"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7" name="Oval 76"/>
          <p:cNvSpPr/>
          <p:nvPr/>
        </p:nvSpPr>
        <p:spPr bwMode="auto">
          <a:xfrm>
            <a:off x="9518319"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8" name="Oval 77"/>
          <p:cNvSpPr/>
          <p:nvPr/>
        </p:nvSpPr>
        <p:spPr bwMode="auto">
          <a:xfrm>
            <a:off x="8542331"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cxnSp>
        <p:nvCxnSpPr>
          <p:cNvPr id="79" name="Straight Arrow Connector 78"/>
          <p:cNvCxnSpPr>
            <a:stCxn id="73" idx="6"/>
            <a:endCxn id="85" idx="1"/>
          </p:cNvCxnSpPr>
          <p:nvPr/>
        </p:nvCxnSpPr>
        <p:spPr>
          <a:xfrm flipV="1">
            <a:off x="5771073" y="2129327"/>
            <a:ext cx="5804904" cy="49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637892" y="1845996"/>
            <a:ext cx="77365" cy="192135"/>
          </a:xfrm>
          <a:prstGeom prst="rect">
            <a:avLst/>
          </a:prstGeom>
          <a:noFill/>
        </p:spPr>
        <p:txBody>
          <a:bodyPr wrap="none" lIns="0" tIns="0" rIns="0" bIns="0" rtlCol="0">
            <a:spAutoFit/>
          </a:bodyPr>
          <a:lstStyle/>
          <a:p>
            <a:r>
              <a:rPr lang="en-US" sz="1224" spc="-71" dirty="0">
                <a:gradFill>
                  <a:gsLst>
                    <a:gs pos="2917">
                      <a:srgbClr val="FFFFFF"/>
                    </a:gs>
                    <a:gs pos="30000">
                      <a:srgbClr val="FFFFFF"/>
                    </a:gs>
                  </a:gsLst>
                  <a:lin ang="5400000" scaled="0"/>
                </a:gradFill>
              </a:rPr>
              <a:t>0</a:t>
            </a:r>
          </a:p>
        </p:txBody>
      </p:sp>
      <p:sp>
        <p:nvSpPr>
          <p:cNvPr id="81" name="TextBox 80"/>
          <p:cNvSpPr txBox="1"/>
          <p:nvPr/>
        </p:nvSpPr>
        <p:spPr>
          <a:xfrm>
            <a:off x="6618577" y="1845996"/>
            <a:ext cx="75855"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5</a:t>
            </a:r>
            <a:endParaRPr lang="en-US" sz="1224" spc="-71" dirty="0">
              <a:gradFill>
                <a:gsLst>
                  <a:gs pos="2917">
                    <a:srgbClr val="FFFFFF"/>
                  </a:gs>
                  <a:gs pos="30000">
                    <a:srgbClr val="FFFFFF"/>
                  </a:gs>
                </a:gsLst>
                <a:lin ang="5400000" scaled="0"/>
              </a:gradFill>
            </a:endParaRPr>
          </a:p>
        </p:txBody>
      </p:sp>
      <p:sp>
        <p:nvSpPr>
          <p:cNvPr id="82" name="TextBox 81"/>
          <p:cNvSpPr txBox="1"/>
          <p:nvPr/>
        </p:nvSpPr>
        <p:spPr>
          <a:xfrm>
            <a:off x="9518319"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20</a:t>
            </a:r>
            <a:endParaRPr lang="en-US" sz="1224" spc="-71" dirty="0">
              <a:gradFill>
                <a:gsLst>
                  <a:gs pos="2917">
                    <a:srgbClr val="FFFFFF"/>
                  </a:gs>
                  <a:gs pos="30000">
                    <a:srgbClr val="FFFFFF"/>
                  </a:gs>
                </a:gsLst>
                <a:lin ang="5400000" scaled="0"/>
              </a:gradFill>
            </a:endParaRPr>
          </a:p>
        </p:txBody>
      </p:sp>
      <p:sp>
        <p:nvSpPr>
          <p:cNvPr id="83" name="TextBox 82"/>
          <p:cNvSpPr txBox="1"/>
          <p:nvPr/>
        </p:nvSpPr>
        <p:spPr>
          <a:xfrm>
            <a:off x="7592246"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10</a:t>
            </a:r>
            <a:endParaRPr lang="en-US" sz="1224" spc="-71" dirty="0">
              <a:gradFill>
                <a:gsLst>
                  <a:gs pos="2917">
                    <a:srgbClr val="FFFFFF"/>
                  </a:gs>
                  <a:gs pos="30000">
                    <a:srgbClr val="FFFFFF"/>
                  </a:gs>
                </a:gsLst>
                <a:lin ang="5400000" scaled="0"/>
              </a:gradFill>
            </a:endParaRPr>
          </a:p>
        </p:txBody>
      </p:sp>
      <p:sp>
        <p:nvSpPr>
          <p:cNvPr id="84" name="TextBox 83"/>
          <p:cNvSpPr txBox="1"/>
          <p:nvPr/>
        </p:nvSpPr>
        <p:spPr>
          <a:xfrm>
            <a:off x="8555282"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15</a:t>
            </a:r>
            <a:endParaRPr lang="en-US" sz="1224" spc="-71" dirty="0">
              <a:gradFill>
                <a:gsLst>
                  <a:gs pos="2917">
                    <a:srgbClr val="FFFFFF"/>
                  </a:gs>
                  <a:gs pos="30000">
                    <a:srgbClr val="FFFFFF"/>
                  </a:gs>
                </a:gsLst>
                <a:lin ang="5400000" scaled="0"/>
              </a:gradFill>
            </a:endParaRPr>
          </a:p>
        </p:txBody>
      </p:sp>
      <p:sp>
        <p:nvSpPr>
          <p:cNvPr id="85" name="TextBox 84"/>
          <p:cNvSpPr txBox="1"/>
          <p:nvPr/>
        </p:nvSpPr>
        <p:spPr>
          <a:xfrm>
            <a:off x="11575977" y="1883105"/>
            <a:ext cx="463652" cy="492443"/>
          </a:xfrm>
          <a:prstGeom prst="rect">
            <a:avLst/>
          </a:prstGeom>
          <a:noFill/>
        </p:spPr>
        <p:txBody>
          <a:bodyPr wrap="none" lIns="0" tIns="0" rIns="0" bIns="0" rtlCol="0">
            <a:spAutoFit/>
          </a:bodyPr>
          <a:lstStyle/>
          <a:p>
            <a:pPr algn="ctr"/>
            <a:r>
              <a:rPr lang="en-US" sz="1600" spc="-71" dirty="0">
                <a:gradFill>
                  <a:gsLst>
                    <a:gs pos="2917">
                      <a:srgbClr val="FFFFFF"/>
                    </a:gs>
                    <a:gs pos="30000">
                      <a:srgbClr val="FFFFFF"/>
                    </a:gs>
                  </a:gsLst>
                  <a:lin ang="5400000" scaled="0"/>
                </a:gradFill>
                <a:latin typeface="Segoe UI Light" panose="020B0502040204020203" pitchFamily="34" charset="0"/>
              </a:rPr>
              <a:t>Time</a:t>
            </a:r>
          </a:p>
          <a:p>
            <a:pPr algn="ctr"/>
            <a:r>
              <a:rPr lang="en-US" sz="1600" spc="-71" dirty="0">
                <a:gradFill>
                  <a:gsLst>
                    <a:gs pos="2917">
                      <a:srgbClr val="FFFFFF"/>
                    </a:gs>
                    <a:gs pos="30000">
                      <a:srgbClr val="FFFFFF"/>
                    </a:gs>
                  </a:gsLst>
                  <a:lin ang="5400000" scaled="0"/>
                </a:gradFill>
                <a:latin typeface="Segoe UI Light" panose="020B0502040204020203" pitchFamily="34" charset="0"/>
              </a:rPr>
              <a:t> (</a:t>
            </a:r>
            <a:r>
              <a:rPr lang="en-US" sz="1600" spc="-71" dirty="0" err="1">
                <a:gradFill>
                  <a:gsLst>
                    <a:gs pos="2917">
                      <a:srgbClr val="FFFFFF"/>
                    </a:gs>
                    <a:gs pos="30000">
                      <a:srgbClr val="FFFFFF"/>
                    </a:gs>
                  </a:gsLst>
                  <a:lin ang="5400000" scaled="0"/>
                </a:gradFill>
                <a:latin typeface="Segoe UI Light" panose="020B0502040204020203" pitchFamily="34" charset="0"/>
              </a:rPr>
              <a:t>secs</a:t>
            </a:r>
            <a:r>
              <a:rPr lang="en-US" sz="1600" spc="-71" dirty="0">
                <a:gradFill>
                  <a:gsLst>
                    <a:gs pos="2917">
                      <a:srgbClr val="FFFFFF"/>
                    </a:gs>
                    <a:gs pos="30000">
                      <a:srgbClr val="FFFFFF"/>
                    </a:gs>
                  </a:gsLst>
                  <a:lin ang="5400000" scaled="0"/>
                </a:gradFill>
                <a:latin typeface="Segoe UI Light" panose="020B0502040204020203" pitchFamily="34" charset="0"/>
              </a:rPr>
              <a:t>)</a:t>
            </a:r>
          </a:p>
        </p:txBody>
      </p:sp>
      <p:cxnSp>
        <p:nvCxnSpPr>
          <p:cNvPr id="86" name="Straight Connector 85"/>
          <p:cNvCxnSpPr/>
          <p:nvPr/>
        </p:nvCxnSpPr>
        <p:spPr>
          <a:xfrm>
            <a:off x="9577173" y="2149138"/>
            <a:ext cx="12302" cy="1367238"/>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bwMode="auto">
          <a:xfrm>
            <a:off x="6626427" y="3058053"/>
            <a:ext cx="1966597"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88" name="TextBox 87"/>
          <p:cNvSpPr txBox="1"/>
          <p:nvPr/>
        </p:nvSpPr>
        <p:spPr>
          <a:xfrm>
            <a:off x="10344061"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25</a:t>
            </a:r>
            <a:endParaRPr lang="en-US" sz="1224" spc="-71" dirty="0">
              <a:gradFill>
                <a:gsLst>
                  <a:gs pos="2917">
                    <a:srgbClr val="FFFFFF"/>
                  </a:gs>
                  <a:gs pos="30000">
                    <a:srgbClr val="FFFFFF"/>
                  </a:gs>
                </a:gsLst>
                <a:lin ang="5400000" scaled="0"/>
              </a:gradFill>
            </a:endParaRPr>
          </a:p>
        </p:txBody>
      </p:sp>
      <p:sp>
        <p:nvSpPr>
          <p:cNvPr id="89" name="TextBox 88"/>
          <p:cNvSpPr txBox="1"/>
          <p:nvPr/>
        </p:nvSpPr>
        <p:spPr>
          <a:xfrm>
            <a:off x="5710756" y="624722"/>
            <a:ext cx="5573766"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solidFill>
                  <a:srgbClr val="000000"/>
                </a:solidFill>
                <a:latin typeface="Segoe UI Light" panose="020B0502040204020203" pitchFamily="34" charset="0"/>
              </a:rPr>
              <a:t>A </a:t>
            </a:r>
            <a:r>
              <a:rPr lang="en-US" sz="1600" dirty="0" smtClean="0">
                <a:solidFill>
                  <a:srgbClr val="000000"/>
                </a:solidFill>
                <a:latin typeface="Segoe UI Light" panose="020B0502040204020203" pitchFamily="34" charset="0"/>
              </a:rPr>
              <a:t>10-second </a:t>
            </a:r>
            <a:r>
              <a:rPr lang="en-US" sz="1600" dirty="0">
                <a:solidFill>
                  <a:srgbClr val="000000"/>
                </a:solidFill>
                <a:latin typeface="Segoe UI Light" panose="020B0502040204020203" pitchFamily="34" charset="0"/>
              </a:rPr>
              <a:t>Hopping Window with a 5</a:t>
            </a:r>
            <a:r>
              <a:rPr lang="en-US" sz="1600" dirty="0" smtClean="0">
                <a:solidFill>
                  <a:srgbClr val="000000"/>
                </a:solidFill>
                <a:latin typeface="Segoe UI Light" panose="020B0502040204020203" pitchFamily="34" charset="0"/>
              </a:rPr>
              <a:t>-second </a:t>
            </a:r>
            <a:r>
              <a:rPr lang="en-US" sz="1600" dirty="0">
                <a:solidFill>
                  <a:srgbClr val="000000"/>
                </a:solidFill>
                <a:latin typeface="Segoe UI Light" panose="020B0502040204020203" pitchFamily="34" charset="0"/>
              </a:rPr>
              <a:t>“Hop”</a:t>
            </a:r>
          </a:p>
        </p:txBody>
      </p:sp>
      <p:sp>
        <p:nvSpPr>
          <p:cNvPr id="90" name="Oval 89"/>
          <p:cNvSpPr/>
          <p:nvPr/>
        </p:nvSpPr>
        <p:spPr bwMode="auto">
          <a:xfrm>
            <a:off x="11224206" y="2067025"/>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91" name="TextBox 90"/>
          <p:cNvSpPr txBox="1"/>
          <p:nvPr/>
        </p:nvSpPr>
        <p:spPr>
          <a:xfrm>
            <a:off x="11208662"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30</a:t>
            </a:r>
            <a:endParaRPr lang="en-US" sz="1224" spc="-71" dirty="0">
              <a:gradFill>
                <a:gsLst>
                  <a:gs pos="2917">
                    <a:srgbClr val="FFFFFF"/>
                  </a:gs>
                  <a:gs pos="30000">
                    <a:srgbClr val="FFFFFF"/>
                  </a:gs>
                </a:gsLst>
                <a:lin ang="5400000" scaled="0"/>
              </a:gradFill>
            </a:endParaRPr>
          </a:p>
        </p:txBody>
      </p:sp>
      <p:cxnSp>
        <p:nvCxnSpPr>
          <p:cNvPr id="92" name="Straight Connector 91"/>
          <p:cNvCxnSpPr/>
          <p:nvPr/>
        </p:nvCxnSpPr>
        <p:spPr>
          <a:xfrm>
            <a:off x="11273180" y="2081599"/>
            <a:ext cx="29050" cy="22993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bwMode="auto">
          <a:xfrm>
            <a:off x="7663394" y="3516375"/>
            <a:ext cx="1913780"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94" name="Rectangle 93"/>
          <p:cNvSpPr/>
          <p:nvPr/>
        </p:nvSpPr>
        <p:spPr bwMode="auto">
          <a:xfrm>
            <a:off x="7192395" y="31726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95" name="Rectangle 94"/>
          <p:cNvSpPr/>
          <p:nvPr/>
        </p:nvSpPr>
        <p:spPr bwMode="auto">
          <a:xfrm>
            <a:off x="7809873" y="31726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96" name="Rectangle 95"/>
          <p:cNvSpPr/>
          <p:nvPr/>
        </p:nvSpPr>
        <p:spPr bwMode="auto">
          <a:xfrm>
            <a:off x="7509650" y="31726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97" name="Rectangle 96"/>
          <p:cNvSpPr/>
          <p:nvPr/>
        </p:nvSpPr>
        <p:spPr bwMode="auto">
          <a:xfrm>
            <a:off x="8355191" y="363095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98" name="Rectangle 97"/>
          <p:cNvSpPr/>
          <p:nvPr/>
        </p:nvSpPr>
        <p:spPr bwMode="auto">
          <a:xfrm>
            <a:off x="8668192" y="363095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99" name="Rounded Rectangle 98"/>
          <p:cNvSpPr/>
          <p:nvPr/>
        </p:nvSpPr>
        <p:spPr bwMode="auto">
          <a:xfrm>
            <a:off x="8604915" y="3972962"/>
            <a:ext cx="1827144"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100" name="Rounded Rectangle 99"/>
          <p:cNvSpPr/>
          <p:nvPr/>
        </p:nvSpPr>
        <p:spPr bwMode="auto">
          <a:xfrm>
            <a:off x="9589475" y="4419835"/>
            <a:ext cx="1712753"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101" name="Rectangle 100"/>
          <p:cNvSpPr/>
          <p:nvPr/>
        </p:nvSpPr>
        <p:spPr bwMode="auto">
          <a:xfrm>
            <a:off x="9939794"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02" name="Rectangle 101"/>
          <p:cNvSpPr/>
          <p:nvPr/>
        </p:nvSpPr>
        <p:spPr bwMode="auto">
          <a:xfrm>
            <a:off x="10200748"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
        <p:nvSpPr>
          <p:cNvPr id="103" name="Rectangle 102"/>
          <p:cNvSpPr/>
          <p:nvPr/>
        </p:nvSpPr>
        <p:spPr bwMode="auto">
          <a:xfrm>
            <a:off x="10466797"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04" name="Rectangle 103"/>
          <p:cNvSpPr/>
          <p:nvPr/>
        </p:nvSpPr>
        <p:spPr bwMode="auto">
          <a:xfrm>
            <a:off x="10734730"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05" name="Rectangle 104"/>
          <p:cNvSpPr/>
          <p:nvPr/>
        </p:nvSpPr>
        <p:spPr bwMode="auto">
          <a:xfrm>
            <a:off x="6014640" y="273184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06" name="Rectangle 105"/>
          <p:cNvSpPr/>
          <p:nvPr/>
        </p:nvSpPr>
        <p:spPr bwMode="auto">
          <a:xfrm>
            <a:off x="6314065" y="273184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07" name="Rectangle 106"/>
          <p:cNvSpPr/>
          <p:nvPr/>
        </p:nvSpPr>
        <p:spPr bwMode="auto">
          <a:xfrm>
            <a:off x="6582343" y="273604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108" name="Rectangle 107"/>
          <p:cNvSpPr/>
          <p:nvPr/>
        </p:nvSpPr>
        <p:spPr bwMode="auto">
          <a:xfrm>
            <a:off x="7160962" y="273604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109" name="Rectangle 108"/>
          <p:cNvSpPr/>
          <p:nvPr/>
        </p:nvSpPr>
        <p:spPr bwMode="auto">
          <a:xfrm>
            <a:off x="6860739" y="273604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10" name="Rectangle 109"/>
          <p:cNvSpPr/>
          <p:nvPr/>
        </p:nvSpPr>
        <p:spPr bwMode="auto">
          <a:xfrm>
            <a:off x="9015776"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111" name="Rectangle 110"/>
          <p:cNvSpPr/>
          <p:nvPr/>
        </p:nvSpPr>
        <p:spPr bwMode="auto">
          <a:xfrm>
            <a:off x="9280203"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12" name="Rectangle 111"/>
          <p:cNvSpPr/>
          <p:nvPr/>
        </p:nvSpPr>
        <p:spPr bwMode="auto">
          <a:xfrm>
            <a:off x="9543063"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13" name="Rectangle 112"/>
          <p:cNvSpPr/>
          <p:nvPr/>
        </p:nvSpPr>
        <p:spPr bwMode="auto">
          <a:xfrm>
            <a:off x="9804018"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
        <p:nvSpPr>
          <p:cNvPr id="114" name="Rectangle 113"/>
          <p:cNvSpPr/>
          <p:nvPr/>
        </p:nvSpPr>
        <p:spPr bwMode="auto">
          <a:xfrm>
            <a:off x="10554276"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15" name="Rectangle 114"/>
          <p:cNvSpPr/>
          <p:nvPr/>
        </p:nvSpPr>
        <p:spPr bwMode="auto">
          <a:xfrm>
            <a:off x="10831923"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cxnSp>
        <p:nvCxnSpPr>
          <p:cNvPr id="116" name="Straight Connector 115"/>
          <p:cNvCxnSpPr/>
          <p:nvPr/>
        </p:nvCxnSpPr>
        <p:spPr>
          <a:xfrm>
            <a:off x="8586282" y="2129708"/>
            <a:ext cx="5326" cy="89766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10431750" y="2139423"/>
            <a:ext cx="310" cy="17849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7652479" y="2076740"/>
            <a:ext cx="1203" cy="56331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682220" y="2154456"/>
            <a:ext cx="3062" cy="36501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a:off x="9747070" y="16005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21" name="Rectangle 120"/>
          <p:cNvSpPr/>
          <p:nvPr/>
        </p:nvSpPr>
        <p:spPr bwMode="auto">
          <a:xfrm>
            <a:off x="10008025" y="16005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Tree>
    <p:extLst>
      <p:ext uri="{BB962C8B-B14F-4D97-AF65-F5344CB8AC3E}">
        <p14:creationId xmlns:p14="http://schemas.microsoft.com/office/powerpoint/2010/main" val="714168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0837" y="253797"/>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Sliding Windows</a:t>
            </a:r>
          </a:p>
        </p:txBody>
      </p:sp>
      <p:sp>
        <p:nvSpPr>
          <p:cNvPr id="6" name="Rectangle 5"/>
          <p:cNvSpPr/>
          <p:nvPr/>
        </p:nvSpPr>
        <p:spPr>
          <a:xfrm>
            <a:off x="432636" y="4557545"/>
            <a:ext cx="9677400" cy="1569660"/>
          </a:xfrm>
          <a:prstGeom prst="rect">
            <a:avLst/>
          </a:prstGeom>
        </p:spPr>
        <p:txBody>
          <a:bodyPr wrap="square">
            <a:spAutoFit/>
          </a:bodyPr>
          <a:lstStyle/>
          <a:p>
            <a:r>
              <a:rPr lang="en-US" sz="2400" dirty="0">
                <a:solidFill>
                  <a:srgbClr val="FFFFFF"/>
                </a:solidFill>
                <a:latin typeface="Consolas"/>
              </a:rPr>
              <a:t>SELECT </a:t>
            </a:r>
            <a:r>
              <a:rPr lang="en-US" sz="2400" dirty="0" smtClean="0">
                <a:solidFill>
                  <a:srgbClr val="FFFFFF"/>
                </a:solidFill>
                <a:latin typeface="Consolas"/>
              </a:rPr>
              <a:t>Topic, COUNT(*) </a:t>
            </a:r>
            <a:r>
              <a:rPr lang="en-US" sz="2400" dirty="0">
                <a:solidFill>
                  <a:srgbClr val="FFFFFF"/>
                </a:solidFill>
                <a:latin typeface="Consolas"/>
              </a:rPr>
              <a:t>FROM</a:t>
            </a:r>
            <a:r>
              <a:rPr lang="en-US" sz="2400" dirty="0" smtClean="0">
                <a:solidFill>
                  <a:srgbClr val="FFFFFF"/>
                </a:solidFill>
                <a:latin typeface="Consolas"/>
              </a:rPr>
              <a:t> </a:t>
            </a:r>
            <a:r>
              <a:rPr lang="en-US" sz="2400" dirty="0" err="1" smtClean="0">
                <a:solidFill>
                  <a:srgbClr val="FFFFFF"/>
                </a:solidFill>
                <a:latin typeface="Consolas"/>
              </a:rPr>
              <a:t>TwitterStream</a:t>
            </a:r>
            <a:r>
              <a:rPr lang="en-US" sz="2400" dirty="0" smtClean="0">
                <a:solidFill>
                  <a:srgbClr val="FFFFFF"/>
                </a:solidFill>
                <a:latin typeface="Consolas"/>
              </a:rPr>
              <a:t> </a:t>
            </a:r>
          </a:p>
          <a:p>
            <a:r>
              <a:rPr lang="en-US" sz="2400" dirty="0">
                <a:solidFill>
                  <a:srgbClr val="FFFFFF"/>
                </a:solidFill>
                <a:latin typeface="Consolas"/>
              </a:rPr>
              <a:t>TIMESTAMP</a:t>
            </a:r>
            <a:r>
              <a:rPr lang="en-US" sz="2400" dirty="0" smtClean="0">
                <a:solidFill>
                  <a:srgbClr val="FFFFFF"/>
                </a:solidFill>
                <a:latin typeface="Consolas"/>
              </a:rPr>
              <a:t> </a:t>
            </a:r>
            <a:r>
              <a:rPr lang="en-US" sz="2400" dirty="0">
                <a:solidFill>
                  <a:srgbClr val="FFFFFF"/>
                </a:solidFill>
                <a:latin typeface="Consolas"/>
              </a:rPr>
              <a:t>BY </a:t>
            </a:r>
            <a:r>
              <a:rPr lang="en-US" sz="2400" dirty="0" err="1" smtClean="0">
                <a:solidFill>
                  <a:srgbClr val="FFFFFF"/>
                </a:solidFill>
                <a:latin typeface="Consolas"/>
              </a:rPr>
              <a:t>CreatedAt</a:t>
            </a:r>
            <a:endParaRPr lang="en-US" sz="2400" dirty="0">
              <a:solidFill>
                <a:srgbClr val="FFFFFF"/>
              </a:solidFill>
              <a:latin typeface="Consolas"/>
            </a:endParaRPr>
          </a:p>
          <a:p>
            <a:r>
              <a:rPr lang="en-US" sz="2400" dirty="0">
                <a:solidFill>
                  <a:srgbClr val="FFFFFF"/>
                </a:solidFill>
                <a:latin typeface="Consolas"/>
              </a:rPr>
              <a:t>GROUP BY </a:t>
            </a:r>
            <a:r>
              <a:rPr lang="en-US" sz="2400" dirty="0" smtClean="0">
                <a:solidFill>
                  <a:srgbClr val="FFFFFF"/>
                </a:solidFill>
                <a:latin typeface="Consolas"/>
              </a:rPr>
              <a:t>Topic, </a:t>
            </a:r>
            <a:r>
              <a:rPr lang="en-US" sz="2400" dirty="0" err="1" smtClean="0">
                <a:solidFill>
                  <a:srgbClr val="FFFFFF"/>
                </a:solidFill>
                <a:latin typeface="Consolas"/>
              </a:rPr>
              <a:t>SlidingWindow</a:t>
            </a:r>
            <a:r>
              <a:rPr lang="en-US" sz="2400" dirty="0" smtClean="0">
                <a:solidFill>
                  <a:srgbClr val="FFFFFF"/>
                </a:solidFill>
                <a:latin typeface="Consolas"/>
              </a:rPr>
              <a:t>(second, 10)</a:t>
            </a:r>
          </a:p>
          <a:p>
            <a:r>
              <a:rPr lang="en-US" sz="2400" dirty="0">
                <a:solidFill>
                  <a:srgbClr val="FFFFFF"/>
                </a:solidFill>
                <a:latin typeface="Consolas"/>
              </a:rPr>
              <a:t>HAVING</a:t>
            </a:r>
            <a:r>
              <a:rPr lang="en-US" sz="2400" dirty="0" smtClean="0">
                <a:solidFill>
                  <a:srgbClr val="FFFFFF"/>
                </a:solidFill>
                <a:latin typeface="Consolas"/>
              </a:rPr>
              <a:t> COUNT(*) &gt; 10</a:t>
            </a:r>
            <a:endParaRPr lang="en-US" sz="2400" dirty="0">
              <a:solidFill>
                <a:srgbClr val="FFFFFF"/>
              </a:solidFill>
              <a:latin typeface="Consolas"/>
            </a:endParaRPr>
          </a:p>
        </p:txBody>
      </p:sp>
      <p:sp>
        <p:nvSpPr>
          <p:cNvPr id="7" name="Rectangle 6"/>
          <p:cNvSpPr/>
          <p:nvPr/>
        </p:nvSpPr>
        <p:spPr>
          <a:xfrm>
            <a:off x="574804" y="1829905"/>
            <a:ext cx="4932859" cy="1569660"/>
          </a:xfrm>
          <a:prstGeom prst="rect">
            <a:avLst/>
          </a:prstGeom>
        </p:spPr>
        <p:txBody>
          <a:bodyPr wrap="square">
            <a:spAutoFit/>
          </a:bodyPr>
          <a:lstStyle/>
          <a:p>
            <a:r>
              <a:rPr lang="en-US" sz="2400" dirty="0" smtClean="0">
                <a:solidFill>
                  <a:srgbClr val="7FBA00"/>
                </a:solidFill>
                <a:ea typeface="Times New Roman" panose="02020603050405020304" pitchFamily="18" charset="0"/>
                <a:cs typeface="Times New Roman" panose="02020603050405020304" pitchFamily="18" charset="0"/>
              </a:rPr>
              <a:t>Give me the count of tweets for all topics which are tweeted more than 10 times in the last 10 seconds</a:t>
            </a:r>
            <a:endParaRPr lang="en-US" sz="2400" dirty="0">
              <a:solidFill>
                <a:srgbClr val="7FBA00"/>
              </a:solidFill>
              <a:ea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542422" y="1697421"/>
            <a:ext cx="24188" cy="1352298"/>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0" idx="3"/>
          </p:cNvCxnSpPr>
          <p:nvPr/>
        </p:nvCxnSpPr>
        <p:spPr>
          <a:xfrm>
            <a:off x="11060419" y="1711721"/>
            <a:ext cx="24233" cy="248364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9135421" y="3991361"/>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613294" y="2935139"/>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785956"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3" name="Rectangle 12"/>
          <p:cNvSpPr/>
          <p:nvPr/>
        </p:nvSpPr>
        <p:spPr bwMode="auto">
          <a:xfrm>
            <a:off x="8325282"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4" name="Oval 13"/>
          <p:cNvSpPr/>
          <p:nvPr/>
        </p:nvSpPr>
        <p:spPr bwMode="auto">
          <a:xfrm>
            <a:off x="5983049"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5" name="Oval 14"/>
          <p:cNvSpPr/>
          <p:nvPr/>
        </p:nvSpPr>
        <p:spPr bwMode="auto">
          <a:xfrm>
            <a:off x="7932976"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6" name="Oval 15"/>
          <p:cNvSpPr/>
          <p:nvPr/>
        </p:nvSpPr>
        <p:spPr bwMode="auto">
          <a:xfrm>
            <a:off x="6959037"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7" name="Oval 16"/>
          <p:cNvSpPr/>
          <p:nvPr/>
        </p:nvSpPr>
        <p:spPr bwMode="auto">
          <a:xfrm>
            <a:off x="10696314"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8" name="Oval 17"/>
          <p:cNvSpPr/>
          <p:nvPr/>
        </p:nvSpPr>
        <p:spPr bwMode="auto">
          <a:xfrm>
            <a:off x="9850929"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9" name="Oval 18"/>
          <p:cNvSpPr/>
          <p:nvPr/>
        </p:nvSpPr>
        <p:spPr bwMode="auto">
          <a:xfrm>
            <a:off x="8874941"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cxnSp>
        <p:nvCxnSpPr>
          <p:cNvPr id="20" name="Straight Arrow Connector 19"/>
          <p:cNvCxnSpPr>
            <a:stCxn id="14" idx="6"/>
          </p:cNvCxnSpPr>
          <p:nvPr/>
        </p:nvCxnSpPr>
        <p:spPr>
          <a:xfrm flipV="1">
            <a:off x="6103683" y="2113618"/>
            <a:ext cx="5180839" cy="45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70502" y="1829905"/>
            <a:ext cx="77365" cy="192135"/>
          </a:xfrm>
          <a:prstGeom prst="rect">
            <a:avLst/>
          </a:prstGeom>
          <a:noFill/>
        </p:spPr>
        <p:txBody>
          <a:bodyPr wrap="none" lIns="0" tIns="0" rIns="0" bIns="0" rtlCol="0">
            <a:spAutoFit/>
          </a:bodyPr>
          <a:lstStyle/>
          <a:p>
            <a:r>
              <a:rPr lang="en-US" sz="1224" spc="-71" dirty="0">
                <a:gradFill>
                  <a:gsLst>
                    <a:gs pos="2917">
                      <a:srgbClr val="FFFFFF"/>
                    </a:gs>
                    <a:gs pos="30000">
                      <a:srgbClr val="FFFFFF"/>
                    </a:gs>
                  </a:gsLst>
                  <a:lin ang="5400000" scaled="0"/>
                </a:gradFill>
              </a:rPr>
              <a:t>0</a:t>
            </a:r>
          </a:p>
        </p:txBody>
      </p:sp>
      <p:sp>
        <p:nvSpPr>
          <p:cNvPr id="22" name="TextBox 21"/>
          <p:cNvSpPr txBox="1"/>
          <p:nvPr/>
        </p:nvSpPr>
        <p:spPr>
          <a:xfrm>
            <a:off x="6951187" y="1829905"/>
            <a:ext cx="75855"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5</a:t>
            </a:r>
            <a:endParaRPr lang="en-US" sz="1224" spc="-71" dirty="0">
              <a:gradFill>
                <a:gsLst>
                  <a:gs pos="2917">
                    <a:srgbClr val="FFFFFF"/>
                  </a:gs>
                  <a:gs pos="30000">
                    <a:srgbClr val="FFFFFF"/>
                  </a:gs>
                </a:gsLst>
                <a:lin ang="5400000" scaled="0"/>
              </a:gradFill>
            </a:endParaRPr>
          </a:p>
        </p:txBody>
      </p:sp>
      <p:sp>
        <p:nvSpPr>
          <p:cNvPr id="23" name="TextBox 22"/>
          <p:cNvSpPr txBox="1"/>
          <p:nvPr/>
        </p:nvSpPr>
        <p:spPr>
          <a:xfrm>
            <a:off x="9821785"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20</a:t>
            </a:r>
            <a:endParaRPr lang="en-US" sz="1224" spc="-71" dirty="0">
              <a:gradFill>
                <a:gsLst>
                  <a:gs pos="2917">
                    <a:srgbClr val="FFFFFF"/>
                  </a:gs>
                  <a:gs pos="30000">
                    <a:srgbClr val="FFFFFF"/>
                  </a:gs>
                </a:gsLst>
                <a:lin ang="5400000" scaled="0"/>
              </a:gradFill>
            </a:endParaRPr>
          </a:p>
        </p:txBody>
      </p:sp>
      <p:sp>
        <p:nvSpPr>
          <p:cNvPr id="24" name="TextBox 23"/>
          <p:cNvSpPr txBox="1"/>
          <p:nvPr/>
        </p:nvSpPr>
        <p:spPr>
          <a:xfrm>
            <a:off x="7924856"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10</a:t>
            </a:r>
            <a:endParaRPr lang="en-US" sz="1224" spc="-71" dirty="0">
              <a:gradFill>
                <a:gsLst>
                  <a:gs pos="2917">
                    <a:srgbClr val="FFFFFF"/>
                  </a:gs>
                  <a:gs pos="30000">
                    <a:srgbClr val="FFFFFF"/>
                  </a:gs>
                </a:gsLst>
                <a:lin ang="5400000" scaled="0"/>
              </a:gradFill>
            </a:endParaRPr>
          </a:p>
        </p:txBody>
      </p:sp>
      <p:sp>
        <p:nvSpPr>
          <p:cNvPr id="25" name="TextBox 24"/>
          <p:cNvSpPr txBox="1"/>
          <p:nvPr/>
        </p:nvSpPr>
        <p:spPr>
          <a:xfrm>
            <a:off x="8858748"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15</a:t>
            </a:r>
            <a:endParaRPr lang="en-US" sz="1224" spc="-71" dirty="0">
              <a:gradFill>
                <a:gsLst>
                  <a:gs pos="2917">
                    <a:srgbClr val="FFFFFF"/>
                  </a:gs>
                  <a:gs pos="30000">
                    <a:srgbClr val="FFFFFF"/>
                  </a:gs>
                </a:gsLst>
                <a:lin ang="5400000" scaled="0"/>
              </a:gradFill>
            </a:endParaRPr>
          </a:p>
        </p:txBody>
      </p:sp>
      <p:sp>
        <p:nvSpPr>
          <p:cNvPr id="26" name="TextBox 25"/>
          <p:cNvSpPr txBox="1"/>
          <p:nvPr/>
        </p:nvSpPr>
        <p:spPr>
          <a:xfrm>
            <a:off x="11286483" y="1839157"/>
            <a:ext cx="463652" cy="492443"/>
          </a:xfrm>
          <a:prstGeom prst="rect">
            <a:avLst/>
          </a:prstGeom>
          <a:noFill/>
        </p:spPr>
        <p:txBody>
          <a:bodyPr wrap="none" lIns="0" tIns="0" rIns="0" bIns="0" rtlCol="0">
            <a:spAutoFit/>
          </a:bodyPr>
          <a:lstStyle/>
          <a:p>
            <a:pPr algn="ctr"/>
            <a:r>
              <a:rPr lang="en-US" sz="1600" spc="-71" dirty="0">
                <a:gradFill>
                  <a:gsLst>
                    <a:gs pos="2917">
                      <a:srgbClr val="FFFFFF"/>
                    </a:gs>
                    <a:gs pos="30000">
                      <a:srgbClr val="FFFFFF"/>
                    </a:gs>
                  </a:gsLst>
                  <a:lin ang="5400000" scaled="0"/>
                </a:gradFill>
                <a:latin typeface="Segoe UI Light" panose="020B0502040204020203" pitchFamily="34" charset="0"/>
              </a:rPr>
              <a:t>Time</a:t>
            </a:r>
          </a:p>
          <a:p>
            <a:pPr algn="ctr"/>
            <a:r>
              <a:rPr lang="en-US" sz="1600" spc="-71" dirty="0">
                <a:gradFill>
                  <a:gsLst>
                    <a:gs pos="2917">
                      <a:srgbClr val="FFFFFF"/>
                    </a:gs>
                    <a:gs pos="30000">
                      <a:srgbClr val="FFFFFF"/>
                    </a:gs>
                  </a:gsLst>
                  <a:lin ang="5400000" scaled="0"/>
                </a:gradFill>
                <a:latin typeface="Segoe UI Light" panose="020B0502040204020203" pitchFamily="34" charset="0"/>
              </a:rPr>
              <a:t> (</a:t>
            </a:r>
            <a:r>
              <a:rPr lang="en-US" sz="1600" spc="-71" dirty="0" err="1">
                <a:gradFill>
                  <a:gsLst>
                    <a:gs pos="2917">
                      <a:srgbClr val="FFFFFF"/>
                    </a:gs>
                    <a:gs pos="30000">
                      <a:srgbClr val="FFFFFF"/>
                    </a:gs>
                  </a:gsLst>
                  <a:lin ang="5400000" scaled="0"/>
                </a:gradFill>
                <a:latin typeface="Segoe UI Light" panose="020B0502040204020203" pitchFamily="34" charset="0"/>
              </a:rPr>
              <a:t>secs</a:t>
            </a:r>
            <a:r>
              <a:rPr lang="en-US" sz="1600" spc="-71" dirty="0">
                <a:gradFill>
                  <a:gsLst>
                    <a:gs pos="2917">
                      <a:srgbClr val="FFFFFF"/>
                    </a:gs>
                    <a:gs pos="30000">
                      <a:srgbClr val="FFFFFF"/>
                    </a:gs>
                  </a:gsLst>
                  <a:lin ang="5400000" scaled="0"/>
                </a:gradFill>
                <a:latin typeface="Segoe UI Light" panose="020B0502040204020203" pitchFamily="34" charset="0"/>
              </a:rPr>
              <a:t>)</a:t>
            </a:r>
          </a:p>
        </p:txBody>
      </p:sp>
      <p:sp>
        <p:nvSpPr>
          <p:cNvPr id="27" name="TextBox 26"/>
          <p:cNvSpPr txBox="1"/>
          <p:nvPr/>
        </p:nvSpPr>
        <p:spPr>
          <a:xfrm>
            <a:off x="10676671"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25</a:t>
            </a:r>
            <a:endParaRPr lang="en-US" sz="1224" spc="-71" dirty="0">
              <a:gradFill>
                <a:gsLst>
                  <a:gs pos="2917">
                    <a:srgbClr val="FFFFFF"/>
                  </a:gs>
                  <a:gs pos="30000">
                    <a:srgbClr val="FFFFFF"/>
                  </a:gs>
                </a:gsLst>
                <a:lin ang="5400000" scaled="0"/>
              </a:gradFill>
            </a:endParaRPr>
          </a:p>
        </p:txBody>
      </p:sp>
      <p:sp>
        <p:nvSpPr>
          <p:cNvPr id="28" name="TextBox 27"/>
          <p:cNvSpPr txBox="1"/>
          <p:nvPr/>
        </p:nvSpPr>
        <p:spPr>
          <a:xfrm>
            <a:off x="6043366" y="870926"/>
            <a:ext cx="5573766"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32" dirty="0">
                <a:solidFill>
                  <a:srgbClr val="000000"/>
                </a:solidFill>
                <a:latin typeface="Segoe UI Light" panose="020B0502040204020203" pitchFamily="34" charset="0"/>
              </a:rPr>
              <a:t>A </a:t>
            </a:r>
            <a:r>
              <a:rPr lang="en-US" sz="1632" dirty="0" smtClean="0">
                <a:solidFill>
                  <a:srgbClr val="000000"/>
                </a:solidFill>
                <a:latin typeface="Segoe UI Light" panose="020B0502040204020203" pitchFamily="34" charset="0"/>
              </a:rPr>
              <a:t>10-second </a:t>
            </a:r>
            <a:r>
              <a:rPr lang="en-US" sz="1632" dirty="0">
                <a:solidFill>
                  <a:srgbClr val="000000"/>
                </a:solidFill>
                <a:latin typeface="Segoe UI Light" panose="020B0502040204020203" pitchFamily="34" charset="0"/>
              </a:rPr>
              <a:t>Sliding Window</a:t>
            </a:r>
          </a:p>
        </p:txBody>
      </p:sp>
      <p:sp>
        <p:nvSpPr>
          <p:cNvPr id="30" name="Rectangle 29"/>
          <p:cNvSpPr/>
          <p:nvPr/>
        </p:nvSpPr>
        <p:spPr bwMode="auto">
          <a:xfrm>
            <a:off x="6058952" y="2342926"/>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867470"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33" name="Rectangle 32"/>
          <p:cNvSpPr/>
          <p:nvPr/>
        </p:nvSpPr>
        <p:spPr bwMode="auto">
          <a:xfrm>
            <a:off x="10037538" y="411641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cxnSp>
        <p:nvCxnSpPr>
          <p:cNvPr id="34" name="Straight Connector 33"/>
          <p:cNvCxnSpPr>
            <a:endCxn id="30" idx="3"/>
          </p:cNvCxnSpPr>
          <p:nvPr/>
        </p:nvCxnSpPr>
        <p:spPr>
          <a:xfrm>
            <a:off x="7990131" y="1724684"/>
            <a:ext cx="18052" cy="82224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7740866" y="306334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36" name="Rectangle 35"/>
          <p:cNvSpPr/>
          <p:nvPr/>
        </p:nvSpPr>
        <p:spPr bwMode="auto">
          <a:xfrm>
            <a:off x="7396649" y="306334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1</a:t>
            </a:r>
            <a:endParaRPr lang="en-US" sz="1020" dirty="0">
              <a:solidFill>
                <a:srgbClr val="000000"/>
              </a:solidFill>
            </a:endParaRPr>
          </a:p>
        </p:txBody>
      </p:sp>
      <p:sp>
        <p:nvSpPr>
          <p:cNvPr id="37" name="Rectangle 36"/>
          <p:cNvSpPr/>
          <p:nvPr/>
        </p:nvSpPr>
        <p:spPr bwMode="auto">
          <a:xfrm>
            <a:off x="8657361"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9</a:t>
            </a:r>
            <a:endParaRPr lang="en-US" sz="1020" dirty="0">
              <a:solidFill>
                <a:srgbClr val="000000"/>
              </a:solidFill>
            </a:endParaRPr>
          </a:p>
        </p:txBody>
      </p:sp>
      <p:cxnSp>
        <p:nvCxnSpPr>
          <p:cNvPr id="38" name="Straight Connector 37"/>
          <p:cNvCxnSpPr>
            <a:endCxn id="39" idx="3"/>
          </p:cNvCxnSpPr>
          <p:nvPr/>
        </p:nvCxnSpPr>
        <p:spPr>
          <a:xfrm>
            <a:off x="8874438" y="1781948"/>
            <a:ext cx="20529" cy="1966702"/>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6945736" y="3544643"/>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7396649" y="3670378"/>
            <a:ext cx="911003" cy="180374"/>
            <a:chOff x="1969982" y="4048456"/>
            <a:chExt cx="911003" cy="180374"/>
          </a:xfrm>
        </p:grpSpPr>
        <p:sp>
          <p:nvSpPr>
            <p:cNvPr id="41" name="Rectangle 40"/>
            <p:cNvSpPr/>
            <p:nvPr/>
          </p:nvSpPr>
          <p:spPr bwMode="auto">
            <a:xfrm>
              <a:off x="2314199" y="404997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42" name="Rectangle 41"/>
            <p:cNvSpPr/>
            <p:nvPr/>
          </p:nvSpPr>
          <p:spPr bwMode="auto">
            <a:xfrm>
              <a:off x="1969982" y="4048456"/>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1</a:t>
              </a:r>
              <a:endParaRPr lang="en-US" sz="1020" dirty="0">
                <a:solidFill>
                  <a:srgbClr val="000000"/>
                </a:solidFill>
              </a:endParaRPr>
            </a:p>
          </p:txBody>
        </p:sp>
        <p:sp>
          <p:nvSpPr>
            <p:cNvPr id="43" name="Rectangle 42"/>
            <p:cNvSpPr/>
            <p:nvPr/>
          </p:nvSpPr>
          <p:spPr bwMode="auto">
            <a:xfrm>
              <a:off x="2663803" y="40493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9</a:t>
              </a:r>
              <a:endParaRPr lang="en-US" sz="1020" dirty="0">
                <a:solidFill>
                  <a:srgbClr val="000000"/>
                </a:solidFill>
              </a:endParaRPr>
            </a:p>
          </p:txBody>
        </p:sp>
      </p:grpSp>
      <p:sp>
        <p:nvSpPr>
          <p:cNvPr id="116" name="Rectangle 115"/>
          <p:cNvSpPr/>
          <p:nvPr/>
        </p:nvSpPr>
        <p:spPr bwMode="auto">
          <a:xfrm>
            <a:off x="7057665" y="248145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1</a:t>
            </a:r>
            <a:endParaRPr lang="en-US" sz="1020" dirty="0">
              <a:solidFill>
                <a:srgbClr val="000000"/>
              </a:solidFill>
            </a:endParaRPr>
          </a:p>
        </p:txBody>
      </p:sp>
    </p:spTree>
    <p:extLst>
      <p:ext uri="{BB962C8B-B14F-4D97-AF65-F5344CB8AC3E}">
        <p14:creationId xmlns:p14="http://schemas.microsoft.com/office/powerpoint/2010/main" val="405235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5930" y="212787"/>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Joining multiple streams</a:t>
            </a:r>
          </a:p>
        </p:txBody>
      </p:sp>
      <p:grpSp>
        <p:nvGrpSpPr>
          <p:cNvPr id="106" name="Group 105"/>
          <p:cNvGrpSpPr/>
          <p:nvPr/>
        </p:nvGrpSpPr>
        <p:grpSpPr>
          <a:xfrm>
            <a:off x="47767" y="1994223"/>
            <a:ext cx="9058795" cy="555276"/>
            <a:chOff x="-102708" y="2474990"/>
            <a:chExt cx="9058795" cy="555276"/>
          </a:xfrm>
        </p:grpSpPr>
        <p:sp>
          <p:nvSpPr>
            <p:cNvPr id="10" name="TextBox 9"/>
            <p:cNvSpPr txBox="1"/>
            <p:nvPr/>
          </p:nvSpPr>
          <p:spPr>
            <a:xfrm>
              <a:off x="1545781" y="2535222"/>
              <a:ext cx="1696618" cy="338554"/>
            </a:xfrm>
            <a:prstGeom prst="rect">
              <a:avLst/>
            </a:prstGeom>
            <a:noFill/>
          </p:spPr>
          <p:txBody>
            <a:bodyPr wrap="none" rtlCol="0">
              <a:spAutoFit/>
            </a:bodyPr>
            <a:lstStyle/>
            <a:p>
              <a:r>
                <a:rPr lang="en-US" sz="1600" dirty="0" smtClean="0">
                  <a:solidFill>
                    <a:srgbClr val="FFFFFF"/>
                  </a:solidFill>
                </a:rPr>
                <a:t>{“XO”, 4, “Ebola”}</a:t>
              </a:r>
              <a:endParaRPr lang="en-US" sz="1600" dirty="0">
                <a:solidFill>
                  <a:srgbClr val="FFFFFF"/>
                </a:solidFill>
              </a:endParaRPr>
            </a:p>
          </p:txBody>
        </p:sp>
        <p:sp>
          <p:nvSpPr>
            <p:cNvPr id="12" name="TextBox 11"/>
            <p:cNvSpPr txBox="1"/>
            <p:nvPr/>
          </p:nvSpPr>
          <p:spPr>
            <a:xfrm>
              <a:off x="5146514" y="2535222"/>
              <a:ext cx="1401153" cy="338554"/>
            </a:xfrm>
            <a:prstGeom prst="rect">
              <a:avLst/>
            </a:prstGeom>
            <a:noFill/>
          </p:spPr>
          <p:txBody>
            <a:bodyPr wrap="none" rtlCol="0">
              <a:spAutoFit/>
            </a:bodyPr>
            <a:lstStyle/>
            <a:p>
              <a:r>
                <a:rPr lang="en-US" sz="1600" dirty="0" smtClean="0">
                  <a:solidFill>
                    <a:srgbClr val="FFFFFF"/>
                  </a:solidFill>
                </a:rPr>
                <a:t>{“Jo”, 0, “ALS”}</a:t>
              </a:r>
              <a:endParaRPr lang="en-US" sz="1600" dirty="0">
                <a:solidFill>
                  <a:srgbClr val="FFFFFF"/>
                </a:solidFill>
              </a:endParaRPr>
            </a:p>
          </p:txBody>
        </p:sp>
        <p:sp>
          <p:nvSpPr>
            <p:cNvPr id="13" name="TextBox 12"/>
            <p:cNvSpPr txBox="1"/>
            <p:nvPr/>
          </p:nvSpPr>
          <p:spPr>
            <a:xfrm>
              <a:off x="7444519" y="2514903"/>
              <a:ext cx="1511568" cy="338554"/>
            </a:xfrm>
            <a:prstGeom prst="rect">
              <a:avLst/>
            </a:prstGeom>
            <a:noFill/>
          </p:spPr>
          <p:txBody>
            <a:bodyPr wrap="none" rtlCol="0">
              <a:spAutoFit/>
            </a:bodyPr>
            <a:lstStyle/>
            <a:p>
              <a:r>
                <a:rPr lang="en-US" sz="1600" dirty="0" smtClean="0">
                  <a:solidFill>
                    <a:srgbClr val="FFFFFF"/>
                  </a:solidFill>
                </a:rPr>
                <a:t>{“Foo”,4, “ALS”}</a:t>
              </a:r>
              <a:endParaRPr lang="en-US" sz="1600" dirty="0">
                <a:solidFill>
                  <a:srgbClr val="FFFFFF"/>
                </a:solidFill>
              </a:endParaRPr>
            </a:p>
          </p:txBody>
        </p:sp>
        <p:sp>
          <p:nvSpPr>
            <p:cNvPr id="44" name="Oval 43"/>
            <p:cNvSpPr/>
            <p:nvPr/>
          </p:nvSpPr>
          <p:spPr bwMode="auto">
            <a:xfrm>
              <a:off x="3773321"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Oval 44"/>
            <p:cNvSpPr/>
            <p:nvPr/>
          </p:nvSpPr>
          <p:spPr bwMode="auto">
            <a:xfrm>
              <a:off x="2227356"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Oval 45"/>
            <p:cNvSpPr/>
            <p:nvPr/>
          </p:nvSpPr>
          <p:spPr bwMode="auto">
            <a:xfrm>
              <a:off x="5702810" y="2873139"/>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7" name="Oval 46"/>
            <p:cNvSpPr/>
            <p:nvPr/>
          </p:nvSpPr>
          <p:spPr bwMode="auto">
            <a:xfrm>
              <a:off x="8017473"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 name="TextBox 64"/>
            <p:cNvSpPr txBox="1"/>
            <p:nvPr/>
          </p:nvSpPr>
          <p:spPr>
            <a:xfrm>
              <a:off x="-102708" y="2474990"/>
              <a:ext cx="1937710"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FFFFFF"/>
                      </a:gs>
                      <a:gs pos="30000">
                        <a:srgbClr val="FFFFFF"/>
                      </a:gs>
                    </a:gsLst>
                    <a:lin ang="5400000" scaled="0"/>
                  </a:gradFill>
                </a:rPr>
                <a:t>Twitter Stream:</a:t>
              </a:r>
            </a:p>
          </p:txBody>
        </p:sp>
        <p:sp>
          <p:nvSpPr>
            <p:cNvPr id="11" name="TextBox 10"/>
            <p:cNvSpPr txBox="1"/>
            <p:nvPr/>
          </p:nvSpPr>
          <p:spPr>
            <a:xfrm>
              <a:off x="3200196" y="2532748"/>
              <a:ext cx="1673279" cy="338554"/>
            </a:xfrm>
            <a:prstGeom prst="rect">
              <a:avLst/>
            </a:prstGeom>
            <a:noFill/>
          </p:spPr>
          <p:txBody>
            <a:bodyPr wrap="none" rtlCol="0">
              <a:spAutoFit/>
            </a:bodyPr>
            <a:lstStyle/>
            <a:p>
              <a:r>
                <a:rPr lang="en-US" sz="1600" dirty="0" smtClean="0">
                  <a:solidFill>
                    <a:srgbClr val="FFFFFF"/>
                  </a:solidFill>
                </a:rPr>
                <a:t>{“Dip”, 2, “</a:t>
              </a:r>
              <a:r>
                <a:rPr lang="en-US" sz="1600" dirty="0" err="1" smtClean="0">
                  <a:solidFill>
                    <a:srgbClr val="FFFFFF"/>
                  </a:solidFill>
                </a:rPr>
                <a:t>XBox</a:t>
              </a:r>
              <a:r>
                <a:rPr lang="en-US" sz="1600" dirty="0" smtClean="0">
                  <a:solidFill>
                    <a:srgbClr val="FFFFFF"/>
                  </a:solidFill>
                </a:rPr>
                <a:t>”}</a:t>
              </a:r>
              <a:endParaRPr lang="en-US" sz="1600" dirty="0">
                <a:solidFill>
                  <a:srgbClr val="FFFFFF"/>
                </a:solidFill>
              </a:endParaRPr>
            </a:p>
          </p:txBody>
        </p:sp>
      </p:grpSp>
      <p:grpSp>
        <p:nvGrpSpPr>
          <p:cNvPr id="107" name="Group 106"/>
          <p:cNvGrpSpPr/>
          <p:nvPr/>
        </p:nvGrpSpPr>
        <p:grpSpPr>
          <a:xfrm>
            <a:off x="77254" y="2502549"/>
            <a:ext cx="11694402" cy="596331"/>
            <a:chOff x="-73221" y="2983316"/>
            <a:chExt cx="11694402" cy="596331"/>
          </a:xfrm>
        </p:grpSpPr>
        <p:grpSp>
          <p:nvGrpSpPr>
            <p:cNvPr id="2" name="Group 1"/>
            <p:cNvGrpSpPr/>
            <p:nvPr/>
          </p:nvGrpSpPr>
          <p:grpSpPr>
            <a:xfrm>
              <a:off x="2683898" y="3064023"/>
              <a:ext cx="8937283" cy="515624"/>
              <a:chOff x="2683898" y="3435498"/>
              <a:chExt cx="8937283" cy="515624"/>
            </a:xfrm>
          </p:grpSpPr>
          <p:sp>
            <p:nvSpPr>
              <p:cNvPr id="48" name="TextBox 47"/>
              <p:cNvSpPr txBox="1"/>
              <p:nvPr/>
            </p:nvSpPr>
            <p:spPr>
              <a:xfrm>
                <a:off x="2683898" y="3444982"/>
                <a:ext cx="1890197" cy="338554"/>
              </a:xfrm>
              <a:prstGeom prst="rect">
                <a:avLst/>
              </a:prstGeom>
              <a:noFill/>
            </p:spPr>
            <p:txBody>
              <a:bodyPr wrap="none" rtlCol="0">
                <a:spAutoFit/>
              </a:bodyPr>
              <a:lstStyle/>
              <a:p>
                <a:r>
                  <a:rPr lang="en-US" sz="1600" b="1" dirty="0" smtClean="0">
                    <a:solidFill>
                      <a:srgbClr val="7FBA00"/>
                    </a:solidFill>
                  </a:rPr>
                  <a:t>{“XO”, 0, “Ebola”}</a:t>
                </a:r>
                <a:endParaRPr lang="en-US" sz="1600" b="1" dirty="0">
                  <a:solidFill>
                    <a:srgbClr val="7FBA00"/>
                  </a:solidFill>
                </a:endParaRPr>
              </a:p>
            </p:txBody>
          </p:sp>
          <p:sp>
            <p:nvSpPr>
              <p:cNvPr id="49" name="TextBox 48"/>
              <p:cNvSpPr txBox="1"/>
              <p:nvPr/>
            </p:nvSpPr>
            <p:spPr>
              <a:xfrm>
                <a:off x="8081807" y="3442508"/>
                <a:ext cx="1888787" cy="338554"/>
              </a:xfrm>
              <a:prstGeom prst="rect">
                <a:avLst/>
              </a:prstGeom>
              <a:noFill/>
            </p:spPr>
            <p:txBody>
              <a:bodyPr wrap="none" rtlCol="0">
                <a:spAutoFit/>
              </a:bodyPr>
              <a:lstStyle/>
              <a:p>
                <a:r>
                  <a:rPr lang="en-US" sz="1600" b="1" dirty="0" smtClean="0">
                    <a:solidFill>
                      <a:srgbClr val="7FBA00"/>
                    </a:solidFill>
                  </a:rPr>
                  <a:t>{“Dip”, 0, “Xbox”}</a:t>
                </a:r>
                <a:endParaRPr lang="en-US" sz="1600" b="1" dirty="0">
                  <a:solidFill>
                    <a:srgbClr val="7FBA00"/>
                  </a:solidFill>
                </a:endParaRPr>
              </a:p>
            </p:txBody>
          </p:sp>
          <p:sp>
            <p:nvSpPr>
              <p:cNvPr id="50" name="TextBox 49"/>
              <p:cNvSpPr txBox="1"/>
              <p:nvPr/>
            </p:nvSpPr>
            <p:spPr>
              <a:xfrm>
                <a:off x="6360831" y="3444982"/>
                <a:ext cx="1601079" cy="338554"/>
              </a:xfrm>
              <a:prstGeom prst="rect">
                <a:avLst/>
              </a:prstGeom>
              <a:noFill/>
            </p:spPr>
            <p:txBody>
              <a:bodyPr wrap="none" rtlCol="0">
                <a:spAutoFit/>
              </a:bodyPr>
              <a:lstStyle/>
              <a:p>
                <a:r>
                  <a:rPr lang="en-US" sz="1600" b="1" dirty="0" smtClean="0">
                    <a:solidFill>
                      <a:srgbClr val="7FBA00"/>
                    </a:solidFill>
                  </a:rPr>
                  <a:t>{“Jo”, 4, “ALS”}</a:t>
                </a:r>
                <a:endParaRPr lang="en-US" sz="1600" b="1" dirty="0">
                  <a:solidFill>
                    <a:srgbClr val="7FBA00"/>
                  </a:solidFill>
                </a:endParaRPr>
              </a:p>
            </p:txBody>
          </p:sp>
          <p:sp>
            <p:nvSpPr>
              <p:cNvPr id="51" name="TextBox 50"/>
              <p:cNvSpPr txBox="1"/>
              <p:nvPr/>
            </p:nvSpPr>
            <p:spPr>
              <a:xfrm>
                <a:off x="9815844" y="3435498"/>
                <a:ext cx="1805337" cy="338554"/>
              </a:xfrm>
              <a:prstGeom prst="rect">
                <a:avLst/>
              </a:prstGeom>
              <a:noFill/>
            </p:spPr>
            <p:txBody>
              <a:bodyPr wrap="square" rtlCol="0">
                <a:spAutoFit/>
              </a:bodyPr>
              <a:lstStyle/>
              <a:p>
                <a:r>
                  <a:rPr lang="en-US" sz="1600" b="1" dirty="0" smtClean="0">
                    <a:solidFill>
                      <a:srgbClr val="7FBA00"/>
                    </a:solidFill>
                  </a:rPr>
                  <a:t>{“Foo”, 0, “ALS”}</a:t>
                </a:r>
                <a:endParaRPr lang="en-US" sz="1600" b="1" dirty="0">
                  <a:solidFill>
                    <a:srgbClr val="7FBA00"/>
                  </a:solidFill>
                </a:endParaRPr>
              </a:p>
            </p:txBody>
          </p:sp>
          <p:sp>
            <p:nvSpPr>
              <p:cNvPr id="52" name="Oval 51"/>
              <p:cNvSpPr/>
              <p:nvPr/>
            </p:nvSpPr>
            <p:spPr bwMode="auto">
              <a:xfrm>
                <a:off x="8633165"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sp>
            <p:nvSpPr>
              <p:cNvPr id="53" name="Oval 52"/>
              <p:cNvSpPr/>
              <p:nvPr/>
            </p:nvSpPr>
            <p:spPr bwMode="auto">
              <a:xfrm>
                <a:off x="3321873"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sp>
            <p:nvSpPr>
              <p:cNvPr id="54" name="Oval 53"/>
              <p:cNvSpPr/>
              <p:nvPr/>
            </p:nvSpPr>
            <p:spPr bwMode="auto">
              <a:xfrm>
                <a:off x="6873527" y="3793995"/>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sp>
            <p:nvSpPr>
              <p:cNvPr id="55" name="Oval 54"/>
              <p:cNvSpPr/>
              <p:nvPr/>
            </p:nvSpPr>
            <p:spPr bwMode="auto">
              <a:xfrm>
                <a:off x="10506574"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grpSp>
        <p:sp>
          <p:nvSpPr>
            <p:cNvPr id="66" name="TextBox 65"/>
            <p:cNvSpPr txBox="1"/>
            <p:nvPr/>
          </p:nvSpPr>
          <p:spPr>
            <a:xfrm>
              <a:off x="-73221" y="2983316"/>
              <a:ext cx="2029723"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7FBA00"/>
                  </a:solidFill>
                </a:rPr>
                <a:t>Twitter Stream:</a:t>
              </a:r>
            </a:p>
          </p:txBody>
        </p:sp>
      </p:grpSp>
      <p:sp>
        <p:nvSpPr>
          <p:cNvPr id="67" name="Rectangle 66"/>
          <p:cNvSpPr/>
          <p:nvPr/>
        </p:nvSpPr>
        <p:spPr>
          <a:xfrm>
            <a:off x="366394" y="4188651"/>
            <a:ext cx="11950376" cy="1938992"/>
          </a:xfrm>
          <a:prstGeom prst="rect">
            <a:avLst/>
          </a:prstGeom>
        </p:spPr>
        <p:txBody>
          <a:bodyPr wrap="square">
            <a:spAutoFit/>
          </a:bodyPr>
          <a:lstStyle/>
          <a:p>
            <a:r>
              <a:rPr lang="en-US" sz="2000" dirty="0">
                <a:solidFill>
                  <a:srgbClr val="FFFFFF"/>
                </a:solidFill>
                <a:latin typeface="Consolas"/>
              </a:rPr>
              <a:t>SELECT</a:t>
            </a:r>
            <a:r>
              <a:rPr lang="en-US" sz="2000" dirty="0" smtClean="0">
                <a:solidFill>
                  <a:srgbClr val="FFFFFF"/>
                </a:solidFill>
                <a:latin typeface="Consolas"/>
              </a:rPr>
              <a:t> TS1.UserName</a:t>
            </a:r>
            <a:r>
              <a:rPr lang="en-US" sz="2000" dirty="0">
                <a:solidFill>
                  <a:srgbClr val="FFFFFF"/>
                </a:solidFill>
                <a:latin typeface="Consolas"/>
              </a:rPr>
              <a:t>, TS1.Topic</a:t>
            </a:r>
          </a:p>
          <a:p>
            <a:r>
              <a:rPr lang="en-US" sz="2000" dirty="0">
                <a:solidFill>
                  <a:srgbClr val="FFFFFF"/>
                </a:solidFill>
                <a:latin typeface="Consolas"/>
              </a:rPr>
              <a:t>FROM</a:t>
            </a:r>
            <a:r>
              <a:rPr lang="en-US" sz="2000" dirty="0" smtClean="0">
                <a:solidFill>
                  <a:srgbClr val="FFFFFF"/>
                </a:solidFill>
                <a:latin typeface="Consolas"/>
              </a:rPr>
              <a:t> </a:t>
            </a:r>
            <a:r>
              <a:rPr lang="en-US" sz="2000" dirty="0" err="1" smtClean="0">
                <a:solidFill>
                  <a:srgbClr val="FFFFFF"/>
                </a:solidFill>
                <a:latin typeface="Consolas"/>
              </a:rPr>
              <a:t>TwitterStream</a:t>
            </a:r>
            <a:r>
              <a:rPr lang="en-US" sz="2000" dirty="0" smtClean="0">
                <a:solidFill>
                  <a:srgbClr val="FFFFFF"/>
                </a:solidFill>
                <a:latin typeface="Consolas"/>
              </a:rPr>
              <a:t> TS1 </a:t>
            </a:r>
            <a:r>
              <a:rPr lang="en-US" sz="2000" dirty="0">
                <a:solidFill>
                  <a:srgbClr val="FFFFFF"/>
                </a:solidFill>
                <a:latin typeface="Consolas"/>
              </a:rPr>
              <a:t>TIMESTAMP</a:t>
            </a:r>
            <a:r>
              <a:rPr lang="en-US" sz="2000" dirty="0" smtClean="0">
                <a:solidFill>
                  <a:srgbClr val="FFFFFF"/>
                </a:solidFill>
                <a:latin typeface="Consolas"/>
              </a:rPr>
              <a:t> </a:t>
            </a:r>
            <a:r>
              <a:rPr lang="en-US" sz="2000" dirty="0">
                <a:solidFill>
                  <a:srgbClr val="FFFFFF"/>
                </a:solidFill>
                <a:latin typeface="Consolas"/>
              </a:rPr>
              <a:t>BY</a:t>
            </a:r>
            <a:r>
              <a:rPr lang="en-US" sz="2000" dirty="0" smtClean="0">
                <a:solidFill>
                  <a:srgbClr val="FFFFFF"/>
                </a:solidFill>
                <a:latin typeface="Consolas"/>
              </a:rPr>
              <a:t> </a:t>
            </a:r>
            <a:r>
              <a:rPr lang="en-US" sz="2000" dirty="0" err="1" smtClean="0">
                <a:solidFill>
                  <a:srgbClr val="FFFFFF"/>
                </a:solidFill>
                <a:latin typeface="Consolas"/>
              </a:rPr>
              <a:t>CreatedAt</a:t>
            </a:r>
            <a:r>
              <a:rPr lang="en-US" sz="2000" dirty="0" smtClean="0">
                <a:solidFill>
                  <a:srgbClr val="FFFFFF"/>
                </a:solidFill>
                <a:latin typeface="Consolas"/>
              </a:rPr>
              <a:t> </a:t>
            </a:r>
          </a:p>
          <a:p>
            <a:r>
              <a:rPr lang="en-US" sz="2000" dirty="0">
                <a:solidFill>
                  <a:srgbClr val="FFFFFF"/>
                </a:solidFill>
                <a:latin typeface="Consolas"/>
              </a:rPr>
              <a:t>JOIN</a:t>
            </a:r>
            <a:r>
              <a:rPr lang="en-US" sz="2000" dirty="0" smtClean="0">
                <a:solidFill>
                  <a:srgbClr val="FFFFFF"/>
                </a:solidFill>
                <a:latin typeface="Consolas"/>
              </a:rPr>
              <a:t> </a:t>
            </a:r>
            <a:r>
              <a:rPr lang="en-US" sz="2000" dirty="0" err="1" smtClean="0">
                <a:solidFill>
                  <a:srgbClr val="FFFFFF"/>
                </a:solidFill>
                <a:latin typeface="Consolas"/>
              </a:rPr>
              <a:t>TwitterStream</a:t>
            </a:r>
            <a:r>
              <a:rPr lang="en-US" sz="2000" dirty="0" smtClean="0">
                <a:solidFill>
                  <a:srgbClr val="FFFFFF"/>
                </a:solidFill>
                <a:latin typeface="Consolas"/>
              </a:rPr>
              <a:t> TS2 </a:t>
            </a:r>
            <a:r>
              <a:rPr lang="en-US" sz="2000" dirty="0">
                <a:solidFill>
                  <a:srgbClr val="FFFFFF"/>
                </a:solidFill>
                <a:latin typeface="Consolas"/>
              </a:rPr>
              <a:t>TIMESTAMP</a:t>
            </a:r>
            <a:r>
              <a:rPr lang="en-US" sz="2000" dirty="0" smtClean="0">
                <a:solidFill>
                  <a:srgbClr val="FFFFFF"/>
                </a:solidFill>
                <a:latin typeface="Consolas"/>
              </a:rPr>
              <a:t> </a:t>
            </a:r>
            <a:r>
              <a:rPr lang="en-US" sz="2000" dirty="0">
                <a:solidFill>
                  <a:srgbClr val="FFFFFF"/>
                </a:solidFill>
                <a:latin typeface="Consolas"/>
              </a:rPr>
              <a:t>BY</a:t>
            </a:r>
            <a:r>
              <a:rPr lang="en-US" sz="2000" dirty="0" smtClean="0">
                <a:solidFill>
                  <a:srgbClr val="FFFFFF"/>
                </a:solidFill>
                <a:latin typeface="Consolas"/>
              </a:rPr>
              <a:t> </a:t>
            </a:r>
            <a:r>
              <a:rPr lang="en-US" sz="2000" dirty="0" err="1" smtClean="0">
                <a:solidFill>
                  <a:srgbClr val="FFFFFF"/>
                </a:solidFill>
                <a:latin typeface="Consolas"/>
              </a:rPr>
              <a:t>CreatedAt</a:t>
            </a:r>
            <a:endParaRPr lang="en-US" sz="2000" dirty="0" smtClean="0">
              <a:solidFill>
                <a:srgbClr val="FFFFFF"/>
              </a:solidFill>
              <a:latin typeface="Consolas"/>
            </a:endParaRPr>
          </a:p>
          <a:p>
            <a:r>
              <a:rPr lang="en-US" sz="2000" dirty="0">
                <a:solidFill>
                  <a:srgbClr val="FFFFFF"/>
                </a:solidFill>
                <a:latin typeface="Consolas"/>
              </a:rPr>
              <a:t>ON</a:t>
            </a:r>
            <a:r>
              <a:rPr lang="en-US" sz="2000" dirty="0" smtClean="0">
                <a:solidFill>
                  <a:srgbClr val="FFFFFF"/>
                </a:solidFill>
                <a:latin typeface="Consolas"/>
              </a:rPr>
              <a:t> TS1.UserName = TS2.UserName </a:t>
            </a:r>
            <a:r>
              <a:rPr lang="en-US" sz="2000" dirty="0">
                <a:solidFill>
                  <a:srgbClr val="FFFFFF"/>
                </a:solidFill>
                <a:latin typeface="Consolas"/>
              </a:rPr>
              <a:t>AND</a:t>
            </a:r>
            <a:r>
              <a:rPr lang="en-US" sz="2000" dirty="0" smtClean="0">
                <a:solidFill>
                  <a:srgbClr val="FFFFFF"/>
                </a:solidFill>
                <a:latin typeface="Consolas"/>
              </a:rPr>
              <a:t> TS1.Topic = TS2.Topic </a:t>
            </a:r>
            <a:br>
              <a:rPr lang="en-US" sz="2000" dirty="0" smtClean="0">
                <a:solidFill>
                  <a:srgbClr val="FFFFFF"/>
                </a:solidFill>
                <a:latin typeface="Consolas"/>
              </a:rPr>
            </a:br>
            <a:r>
              <a:rPr lang="en-US" sz="2000" dirty="0" smtClean="0">
                <a:solidFill>
                  <a:srgbClr val="FFFFFF"/>
                </a:solidFill>
                <a:latin typeface="Consolas"/>
              </a:rPr>
              <a:t>AND DATEDIFF(second, TS1, TS2) </a:t>
            </a:r>
            <a:r>
              <a:rPr lang="en-US" sz="2000" dirty="0">
                <a:solidFill>
                  <a:srgbClr val="FFFFFF"/>
                </a:solidFill>
                <a:latin typeface="Consolas"/>
              </a:rPr>
              <a:t>BETWEEN</a:t>
            </a:r>
            <a:r>
              <a:rPr lang="en-US" sz="2000" dirty="0" smtClean="0">
                <a:solidFill>
                  <a:srgbClr val="FFFFFF"/>
                </a:solidFill>
                <a:latin typeface="Consolas"/>
              </a:rPr>
              <a:t> 1 </a:t>
            </a:r>
            <a:r>
              <a:rPr lang="en-US" sz="2000" dirty="0">
                <a:solidFill>
                  <a:srgbClr val="FFFFFF"/>
                </a:solidFill>
                <a:latin typeface="Consolas"/>
              </a:rPr>
              <a:t>AND</a:t>
            </a:r>
            <a:r>
              <a:rPr lang="en-US" sz="2000" dirty="0" smtClean="0">
                <a:solidFill>
                  <a:srgbClr val="FFFFFF"/>
                </a:solidFill>
                <a:latin typeface="Consolas"/>
              </a:rPr>
              <a:t> 60</a:t>
            </a:r>
          </a:p>
          <a:p>
            <a:r>
              <a:rPr lang="en-US" sz="2000" dirty="0">
                <a:solidFill>
                  <a:srgbClr val="FFFFFF"/>
                </a:solidFill>
                <a:latin typeface="Consolas"/>
              </a:rPr>
              <a:t>WHERE</a:t>
            </a:r>
            <a:r>
              <a:rPr lang="en-US" sz="2000" dirty="0" smtClean="0">
                <a:solidFill>
                  <a:srgbClr val="FFFFFF"/>
                </a:solidFill>
                <a:latin typeface="Consolas"/>
              </a:rPr>
              <a:t> TS1.SentimentScore != TS2.SentimentScore</a:t>
            </a:r>
          </a:p>
        </p:txBody>
      </p:sp>
      <p:grpSp>
        <p:nvGrpSpPr>
          <p:cNvPr id="112" name="Group 111"/>
          <p:cNvGrpSpPr/>
          <p:nvPr/>
        </p:nvGrpSpPr>
        <p:grpSpPr>
          <a:xfrm>
            <a:off x="2451944" y="1982677"/>
            <a:ext cx="8285705" cy="1227514"/>
            <a:chOff x="2301469" y="2463444"/>
            <a:chExt cx="8285705" cy="1227514"/>
          </a:xfrm>
        </p:grpSpPr>
        <p:grpSp>
          <p:nvGrpSpPr>
            <p:cNvPr id="108" name="Group 107"/>
            <p:cNvGrpSpPr/>
            <p:nvPr/>
          </p:nvGrpSpPr>
          <p:grpSpPr>
            <a:xfrm>
              <a:off x="2301469" y="3073507"/>
              <a:ext cx="1087202" cy="617451"/>
              <a:chOff x="2301469" y="3073507"/>
              <a:chExt cx="1087202" cy="617451"/>
            </a:xfrm>
          </p:grpSpPr>
          <p:cxnSp>
            <p:nvCxnSpPr>
              <p:cNvPr id="73" name="Straight Connector 72"/>
              <p:cNvCxnSpPr/>
              <p:nvPr/>
            </p:nvCxnSpPr>
            <p:spPr>
              <a:xfrm>
                <a:off x="3377558" y="3574920"/>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301469" y="3073507"/>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301469" y="3690958"/>
                <a:ext cx="1087202"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5776923" y="3068765"/>
              <a:ext cx="1171339" cy="617451"/>
              <a:chOff x="5776923" y="3068765"/>
              <a:chExt cx="1171339" cy="617451"/>
            </a:xfrm>
          </p:grpSpPr>
          <p:cxnSp>
            <p:nvCxnSpPr>
              <p:cNvPr id="83" name="Straight Connector 82"/>
              <p:cNvCxnSpPr/>
              <p:nvPr/>
            </p:nvCxnSpPr>
            <p:spPr>
              <a:xfrm>
                <a:off x="6948262" y="3570178"/>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776923" y="3068765"/>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776923" y="3686216"/>
                <a:ext cx="1171339"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8089564" y="3064023"/>
              <a:ext cx="2497610" cy="617451"/>
              <a:chOff x="8089564" y="3064023"/>
              <a:chExt cx="2497610" cy="617451"/>
            </a:xfrm>
          </p:grpSpPr>
          <p:cxnSp>
            <p:nvCxnSpPr>
              <p:cNvPr id="87" name="Straight Connector 86"/>
              <p:cNvCxnSpPr/>
              <p:nvPr/>
            </p:nvCxnSpPr>
            <p:spPr>
              <a:xfrm>
                <a:off x="10587174" y="3565436"/>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089564" y="3064023"/>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089564" y="3681474"/>
                <a:ext cx="2497610"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a:off x="3835156" y="2463444"/>
              <a:ext cx="4860547" cy="986953"/>
              <a:chOff x="3835156" y="2463444"/>
              <a:chExt cx="4860547" cy="986953"/>
            </a:xfrm>
          </p:grpSpPr>
          <p:cxnSp>
            <p:nvCxnSpPr>
              <p:cNvPr id="93" name="Straight Connector 92"/>
              <p:cNvCxnSpPr/>
              <p:nvPr/>
            </p:nvCxnSpPr>
            <p:spPr>
              <a:xfrm>
                <a:off x="3835822" y="2470749"/>
                <a:ext cx="485923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8689194" y="2463444"/>
                <a:ext cx="6509" cy="986953"/>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3835156" y="2470749"/>
                <a:ext cx="0" cy="393096"/>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6" name="Straight Arrow Connector 115"/>
          <p:cNvCxnSpPr/>
          <p:nvPr/>
        </p:nvCxnSpPr>
        <p:spPr>
          <a:xfrm>
            <a:off x="1872912" y="3702295"/>
            <a:ext cx="88582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5217101" y="3612030"/>
            <a:ext cx="82298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FFFFFF"/>
                    </a:gs>
                    <a:gs pos="30000">
                      <a:srgbClr val="FFFFFF"/>
                    </a:gs>
                  </a:gsLst>
                  <a:lin ang="5400000" scaled="0"/>
                </a:gradFill>
              </a:rPr>
              <a:t>time</a:t>
            </a:r>
          </a:p>
        </p:txBody>
      </p:sp>
      <p:sp>
        <p:nvSpPr>
          <p:cNvPr id="6" name="Rectangle 5"/>
          <p:cNvSpPr/>
          <p:nvPr/>
        </p:nvSpPr>
        <p:spPr>
          <a:xfrm>
            <a:off x="366393" y="1026063"/>
            <a:ext cx="11643043" cy="461665"/>
          </a:xfrm>
          <a:prstGeom prst="rect">
            <a:avLst/>
          </a:prstGeom>
        </p:spPr>
        <p:txBody>
          <a:bodyPr wrap="square">
            <a:spAutoFit/>
          </a:bodyPr>
          <a:lstStyle/>
          <a:p>
            <a:r>
              <a:rPr lang="en-US" sz="2400" dirty="0" smtClean="0">
                <a:solidFill>
                  <a:srgbClr val="7FBA00"/>
                </a:solidFill>
                <a:ea typeface="Times New Roman" panose="02020603050405020304" pitchFamily="18" charset="0"/>
                <a:cs typeface="Times New Roman" panose="02020603050405020304" pitchFamily="18" charset="0"/>
              </a:rPr>
              <a:t>List all users and the topics on which they switched their sentiment within a minute </a:t>
            </a:r>
            <a:endParaRPr lang="en-US" dirty="0">
              <a:solidFill>
                <a:srgbClr val="7FBA00"/>
              </a:solidFil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5366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1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Rectangle 838"/>
          <p:cNvSpPr/>
          <p:nvPr/>
        </p:nvSpPr>
        <p:spPr bwMode="auto">
          <a:xfrm>
            <a:off x="366141" y="245871"/>
            <a:ext cx="4862115" cy="65811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1"/>
              </a:gradFill>
              <a:ea typeface="Segoe UI" pitchFamily="34" charset="0"/>
              <a:cs typeface="Segoe UI" pitchFamily="34" charset="0"/>
            </a:endParaRPr>
          </a:p>
        </p:txBody>
      </p:sp>
      <p:sp>
        <p:nvSpPr>
          <p:cNvPr id="840" name="Title 1"/>
          <p:cNvSpPr txBox="1">
            <a:spLocks/>
          </p:cNvSpPr>
          <p:nvPr/>
        </p:nvSpPr>
        <p:spPr>
          <a:xfrm>
            <a:off x="213121" y="419580"/>
            <a:ext cx="4648994" cy="917575"/>
          </a:xfrm>
          <a:prstGeom prst="rect">
            <a:avLst/>
          </a:prstGeom>
        </p:spPr>
        <p:txBody>
          <a:bodyPr vert="horz" wrap="square" lIns="146304" tIns="91440" rIns="146304" bIns="91440" rtlCol="0" anchor="t">
            <a:noAutofit/>
          </a:bodyPr>
          <a:lst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solidFill>
                  <a:srgbClr val="FFFFFF"/>
                </a:solidFill>
                <a:cs typeface="Segoe UI Light" panose="020B0502040204020203" pitchFamily="34" charset="0"/>
              </a:rPr>
              <a:t>Reference Data</a:t>
            </a:r>
          </a:p>
        </p:txBody>
      </p:sp>
      <p:sp>
        <p:nvSpPr>
          <p:cNvPr id="841" name="Text Placeholder 6"/>
          <p:cNvSpPr>
            <a:spLocks noGrp="1"/>
          </p:cNvSpPr>
          <p:nvPr>
            <p:ph type="body" sz="quarter" idx="4294967295"/>
          </p:nvPr>
        </p:nvSpPr>
        <p:spPr>
          <a:xfrm>
            <a:off x="6228221" y="1479093"/>
            <a:ext cx="5902325" cy="3877985"/>
          </a:xfrm>
          <a:prstGeom prst="rect">
            <a:avLst/>
          </a:prstGeom>
        </p:spPr>
        <p:txBody>
          <a:bodyPr/>
          <a:lstStyle/>
          <a:p>
            <a:pPr marL="0" indent="0">
              <a:buNone/>
            </a:pPr>
            <a:r>
              <a:rPr lang="en-US" sz="2800" b="1" dirty="0">
                <a:solidFill>
                  <a:srgbClr val="7FBA00"/>
                </a:solidFill>
                <a:latin typeface="Segoe UI Light" panose="020B0502040204020203" pitchFamily="34" charset="0"/>
                <a:cs typeface="Segoe UI Light" panose="020B0502040204020203" pitchFamily="34" charset="0"/>
              </a:rPr>
              <a:t>Seamless correlation of event streams with reference data</a:t>
            </a:r>
            <a:endParaRPr lang="en-US" sz="2800" dirty="0">
              <a:solidFill>
                <a:srgbClr val="7FBA00"/>
              </a:solidFill>
              <a:latin typeface="Segoe UI Light" panose="020B0502040204020203" pitchFamily="34" charset="0"/>
              <a:cs typeface="Segoe UI Light" panose="020B0502040204020203" pitchFamily="34" charset="0"/>
            </a:endParaRPr>
          </a:p>
          <a:p>
            <a:pPr marL="0" indent="0">
              <a:buNone/>
            </a:pPr>
            <a:r>
              <a:rPr lang="en-US" sz="2000" dirty="0">
                <a:solidFill>
                  <a:schemeClr val="tx1"/>
                </a:solidFill>
              </a:rPr>
              <a:t>Static or slowly-changing </a:t>
            </a:r>
            <a:r>
              <a:rPr lang="en-US" sz="2000" dirty="0" smtClean="0">
                <a:solidFill>
                  <a:schemeClr val="tx1"/>
                </a:solidFill>
              </a:rPr>
              <a:t>data</a:t>
            </a:r>
            <a:endParaRPr lang="en-US" sz="2000" dirty="0">
              <a:solidFill>
                <a:schemeClr val="tx1"/>
              </a:solidFill>
            </a:endParaRPr>
          </a:p>
          <a:p>
            <a:pPr marL="0" indent="0">
              <a:buNone/>
            </a:pPr>
            <a:r>
              <a:rPr lang="en-US" sz="2000" dirty="0">
                <a:solidFill>
                  <a:schemeClr val="tx1"/>
                </a:solidFill>
              </a:rPr>
              <a:t>Same programming experience:</a:t>
            </a:r>
          </a:p>
          <a:p>
            <a:pPr marL="0" indent="0">
              <a:buNone/>
            </a:pPr>
            <a:endParaRPr lang="en-US" sz="2000" dirty="0">
              <a:solidFill>
                <a:schemeClr val="tx1"/>
              </a:solidFill>
            </a:endParaRPr>
          </a:p>
          <a:p>
            <a:pPr marL="0" indent="0">
              <a:buNone/>
            </a:pPr>
            <a:r>
              <a:rPr lang="en-US" sz="1800" dirty="0">
                <a:solidFill>
                  <a:schemeClr val="tx2">
                    <a:lumMod val="60000"/>
                    <a:lumOff val="40000"/>
                  </a:schemeClr>
                </a:solidFill>
                <a:latin typeface="Consolas"/>
              </a:rPr>
              <a:t>SELECT</a:t>
            </a:r>
            <a:r>
              <a:rPr lang="en-US" sz="1800" dirty="0">
                <a:solidFill>
                  <a:schemeClr val="tx2">
                    <a:lumMod val="75000"/>
                  </a:schemeClr>
                </a:solidFill>
                <a:latin typeface="Consolas"/>
              </a:rPr>
              <a:t> </a:t>
            </a:r>
            <a:r>
              <a:rPr lang="en-US" sz="1800" dirty="0" err="1">
                <a:solidFill>
                  <a:schemeClr val="tx2">
                    <a:lumMod val="75000"/>
                  </a:schemeClr>
                </a:solidFill>
                <a:latin typeface="Consolas"/>
              </a:rPr>
              <a:t>myRefData.Name</a:t>
            </a:r>
            <a:r>
              <a:rPr lang="en-US" sz="1800" dirty="0">
                <a:solidFill>
                  <a:schemeClr val="tx2">
                    <a:lumMod val="75000"/>
                  </a:schemeClr>
                </a:solidFill>
                <a:latin typeface="Consolas"/>
              </a:rPr>
              <a:t>, </a:t>
            </a:r>
            <a:r>
              <a:rPr lang="en-US" sz="1800" dirty="0" err="1">
                <a:solidFill>
                  <a:schemeClr val="tx2">
                    <a:lumMod val="75000"/>
                  </a:schemeClr>
                </a:solidFill>
                <a:latin typeface="Consolas"/>
              </a:rPr>
              <a:t>myStream.Value</a:t>
            </a:r>
            <a:r>
              <a:rPr lang="en-US" sz="1800" dirty="0">
                <a:solidFill>
                  <a:schemeClr val="tx2">
                    <a:lumMod val="75000"/>
                  </a:schemeClr>
                </a:solidFill>
                <a:latin typeface="Consolas"/>
              </a:rPr>
              <a:t> </a:t>
            </a:r>
            <a:endParaRPr lang="en-US" sz="1800" dirty="0" smtClean="0">
              <a:solidFill>
                <a:schemeClr val="tx2">
                  <a:lumMod val="75000"/>
                </a:schemeClr>
              </a:solidFill>
              <a:latin typeface="Consolas"/>
            </a:endParaRPr>
          </a:p>
          <a:p>
            <a:pPr marL="0" indent="0">
              <a:buNone/>
            </a:pPr>
            <a:r>
              <a:rPr lang="en-US" sz="1800" dirty="0" smtClean="0">
                <a:solidFill>
                  <a:schemeClr val="tx2">
                    <a:lumMod val="60000"/>
                    <a:lumOff val="40000"/>
                  </a:schemeClr>
                </a:solidFill>
                <a:latin typeface="Consolas"/>
              </a:rPr>
              <a:t>FROM</a:t>
            </a:r>
            <a:r>
              <a:rPr lang="en-US" sz="1800" dirty="0" smtClean="0">
                <a:solidFill>
                  <a:schemeClr val="tx2">
                    <a:lumMod val="75000"/>
                  </a:schemeClr>
                </a:solidFill>
                <a:latin typeface="Consolas"/>
              </a:rPr>
              <a:t> </a:t>
            </a:r>
            <a:r>
              <a:rPr lang="en-US" sz="1800" dirty="0" err="1">
                <a:latin typeface="Consolas"/>
              </a:rPr>
              <a:t>myStream</a:t>
            </a:r>
            <a:r>
              <a:rPr lang="en-US" sz="1800" dirty="0">
                <a:latin typeface="Consolas"/>
              </a:rPr>
              <a:t> </a:t>
            </a:r>
            <a:r>
              <a:rPr lang="en-US" sz="1800" dirty="0" smtClean="0">
                <a:solidFill>
                  <a:schemeClr val="tx2">
                    <a:lumMod val="60000"/>
                    <a:lumOff val="40000"/>
                  </a:schemeClr>
                </a:solidFill>
                <a:latin typeface="Consolas"/>
              </a:rPr>
              <a:t>JOIN</a:t>
            </a:r>
            <a:r>
              <a:rPr lang="en-US" sz="1800" dirty="0" smtClean="0">
                <a:solidFill>
                  <a:schemeClr val="tx2">
                    <a:lumMod val="75000"/>
                  </a:schemeClr>
                </a:solidFill>
                <a:latin typeface="Consolas"/>
              </a:rPr>
              <a:t> </a:t>
            </a:r>
            <a:r>
              <a:rPr lang="en-US" sz="1800" dirty="0" err="1">
                <a:latin typeface="Consolas"/>
              </a:rPr>
              <a:t>myRefData</a:t>
            </a:r>
            <a:endParaRPr lang="en-US" sz="2000" dirty="0">
              <a:latin typeface="Consolas"/>
            </a:endParaRPr>
          </a:p>
          <a:p>
            <a:pPr marL="0" indent="0">
              <a:buNone/>
            </a:pPr>
            <a:r>
              <a:rPr lang="en-US" sz="1800" dirty="0">
                <a:solidFill>
                  <a:schemeClr val="tx2">
                    <a:lumMod val="60000"/>
                    <a:lumOff val="40000"/>
                  </a:schemeClr>
                </a:solidFill>
                <a:latin typeface="Consolas"/>
              </a:rPr>
              <a:t>ON</a:t>
            </a:r>
            <a:r>
              <a:rPr lang="en-US" sz="1800" dirty="0">
                <a:solidFill>
                  <a:schemeClr val="tx2">
                    <a:lumMod val="75000"/>
                  </a:schemeClr>
                </a:solidFill>
                <a:latin typeface="Consolas"/>
              </a:rPr>
              <a:t> </a:t>
            </a:r>
            <a:r>
              <a:rPr lang="en-US" sz="1800" dirty="0" err="1">
                <a:latin typeface="Consolas"/>
              </a:rPr>
              <a:t>myStream.myKey</a:t>
            </a:r>
            <a:r>
              <a:rPr lang="en-US" sz="1800" dirty="0">
                <a:latin typeface="Consolas"/>
              </a:rPr>
              <a:t> = </a:t>
            </a:r>
            <a:r>
              <a:rPr lang="en-US" sz="1800" dirty="0" err="1">
                <a:latin typeface="Consolas"/>
              </a:rPr>
              <a:t>myRefData.myKey</a:t>
            </a:r>
            <a:r>
              <a:rPr lang="en-US" sz="1800" dirty="0">
                <a:latin typeface="Consolas"/>
              </a:rPr>
              <a:t> </a:t>
            </a:r>
            <a:r>
              <a:rPr lang="en-US" sz="1400" dirty="0">
                <a:latin typeface="Consolas"/>
              </a:rPr>
              <a:t/>
            </a:r>
            <a:br>
              <a:rPr lang="en-US" sz="1400" dirty="0">
                <a:latin typeface="Consolas"/>
              </a:rPr>
            </a:br>
            <a:endParaRPr lang="en-US" sz="2000" dirty="0">
              <a:solidFill>
                <a:schemeClr val="tx2">
                  <a:lumMod val="75000"/>
                </a:schemeClr>
              </a:solidFill>
              <a:latin typeface="Consolas"/>
            </a:endParaRPr>
          </a:p>
          <a:p>
            <a:pPr marL="0" indent="0">
              <a:buNone/>
            </a:pPr>
            <a:endParaRPr lang="en-US" sz="2400" dirty="0">
              <a:solidFill>
                <a:schemeClr val="tx1"/>
              </a:solidFill>
            </a:endParaRPr>
          </a:p>
          <a:p>
            <a:pPr marL="342764" lvl="1" indent="0">
              <a:buNone/>
            </a:pPr>
            <a:endParaRPr lang="en-US" sz="1800" dirty="0"/>
          </a:p>
        </p:txBody>
      </p:sp>
      <p:sp>
        <p:nvSpPr>
          <p:cNvPr id="842" name="Freeform 38"/>
          <p:cNvSpPr>
            <a:spLocks noEditPoints="1"/>
          </p:cNvSpPr>
          <p:nvPr/>
        </p:nvSpPr>
        <p:spPr bwMode="auto">
          <a:xfrm>
            <a:off x="1570037" y="3725862"/>
            <a:ext cx="533400" cy="144780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tx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pic>
        <p:nvPicPr>
          <p:cNvPr id="844" name="Picture 8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13" y="1309174"/>
            <a:ext cx="3721970" cy="2481313"/>
          </a:xfrm>
          <a:prstGeom prst="rect">
            <a:avLst/>
          </a:prstGeom>
        </p:spPr>
      </p:pic>
    </p:spTree>
    <p:extLst>
      <p:ext uri="{BB962C8B-B14F-4D97-AF65-F5344CB8AC3E}">
        <p14:creationId xmlns:p14="http://schemas.microsoft.com/office/powerpoint/2010/main" val="4225493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1">
                                            <p:txEl>
                                              <p:pRg st="0" end="0"/>
                                            </p:txEl>
                                          </p:spTgt>
                                        </p:tgtEl>
                                        <p:attrNameLst>
                                          <p:attrName>style.visibility</p:attrName>
                                        </p:attrNameLst>
                                      </p:cBhvr>
                                      <p:to>
                                        <p:strVal val="visible"/>
                                      </p:to>
                                    </p:set>
                                    <p:animEffect transition="in" filter="fade">
                                      <p:cBhvr>
                                        <p:cTn id="7" dur="500"/>
                                        <p:tgtEl>
                                          <p:spTgt spid="84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1">
                                            <p:txEl>
                                              <p:pRg st="1" end="1"/>
                                            </p:txEl>
                                          </p:spTgt>
                                        </p:tgtEl>
                                        <p:attrNameLst>
                                          <p:attrName>style.visibility</p:attrName>
                                        </p:attrNameLst>
                                      </p:cBhvr>
                                      <p:to>
                                        <p:strVal val="visible"/>
                                      </p:to>
                                    </p:set>
                                    <p:animEffect transition="in" filter="fade">
                                      <p:cBhvr>
                                        <p:cTn id="10" dur="500"/>
                                        <p:tgtEl>
                                          <p:spTgt spid="84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1">
                                            <p:txEl>
                                              <p:pRg st="2" end="2"/>
                                            </p:txEl>
                                          </p:spTgt>
                                        </p:tgtEl>
                                        <p:attrNameLst>
                                          <p:attrName>style.visibility</p:attrName>
                                        </p:attrNameLst>
                                      </p:cBhvr>
                                      <p:to>
                                        <p:strVal val="visible"/>
                                      </p:to>
                                    </p:set>
                                    <p:animEffect transition="in" filter="fade">
                                      <p:cBhvr>
                                        <p:cTn id="13" dur="500"/>
                                        <p:tgtEl>
                                          <p:spTgt spid="84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41">
                                            <p:txEl>
                                              <p:pRg st="4" end="4"/>
                                            </p:txEl>
                                          </p:spTgt>
                                        </p:tgtEl>
                                        <p:attrNameLst>
                                          <p:attrName>style.visibility</p:attrName>
                                        </p:attrNameLst>
                                      </p:cBhvr>
                                      <p:to>
                                        <p:strVal val="visible"/>
                                      </p:to>
                                    </p:set>
                                    <p:animEffect transition="in" filter="fade">
                                      <p:cBhvr>
                                        <p:cTn id="16" dur="500"/>
                                        <p:tgtEl>
                                          <p:spTgt spid="841">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1">
                                            <p:txEl>
                                              <p:pRg st="5" end="5"/>
                                            </p:txEl>
                                          </p:spTgt>
                                        </p:tgtEl>
                                        <p:attrNameLst>
                                          <p:attrName>style.visibility</p:attrName>
                                        </p:attrNameLst>
                                      </p:cBhvr>
                                      <p:to>
                                        <p:strVal val="visible"/>
                                      </p:to>
                                    </p:set>
                                    <p:animEffect transition="in" filter="fade">
                                      <p:cBhvr>
                                        <p:cTn id="19" dur="500"/>
                                        <p:tgtEl>
                                          <p:spTgt spid="841">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41">
                                            <p:txEl>
                                              <p:pRg st="6" end="6"/>
                                            </p:txEl>
                                          </p:spTgt>
                                        </p:tgtEl>
                                        <p:attrNameLst>
                                          <p:attrName>style.visibility</p:attrName>
                                        </p:attrNameLst>
                                      </p:cBhvr>
                                      <p:to>
                                        <p:strVal val="visible"/>
                                      </p:to>
                                    </p:set>
                                    <p:animEffect transition="in" filter="fade">
                                      <p:cBhvr>
                                        <p:cTn id="22" dur="500"/>
                                        <p:tgtEl>
                                          <p:spTgt spid="84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custDataLst>
              <p:tags r:id="rId1"/>
            </p:custDataLst>
          </p:nvPr>
        </p:nvSpPr>
        <p:spPr bwMode="auto">
          <a:xfrm>
            <a:off x="10685845" y="2357479"/>
            <a:ext cx="1524000" cy="152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solidFill>
                  <a:schemeClr val="tx1"/>
                </a:solidFill>
                <a:ea typeface="Segoe UI" pitchFamily="34" charset="0"/>
                <a:cs typeface="Segoe UI" pitchFamily="34" charset="0"/>
              </a:rPr>
              <a:t>Power BI</a:t>
            </a:r>
            <a:endParaRPr lang="en-US" dirty="0">
              <a:solidFill>
                <a:schemeClr val="tx1"/>
              </a:solidFill>
              <a:ea typeface="Segoe UI" pitchFamily="34" charset="0"/>
              <a:cs typeface="Segoe UI" pitchFamily="34" charset="0"/>
            </a:endParaRPr>
          </a:p>
        </p:txBody>
      </p:sp>
      <p:grpSp>
        <p:nvGrpSpPr>
          <p:cNvPr id="46" name="Group 45"/>
          <p:cNvGrpSpPr/>
          <p:nvPr/>
        </p:nvGrpSpPr>
        <p:grpSpPr>
          <a:xfrm>
            <a:off x="3251453" y="2361893"/>
            <a:ext cx="1524000" cy="1524000"/>
            <a:chOff x="1029642" y="1874304"/>
            <a:chExt cx="1524000" cy="1524000"/>
          </a:xfrm>
        </p:grpSpPr>
        <p:sp>
          <p:nvSpPr>
            <p:cNvPr id="47" name="Rectangle 46"/>
            <p:cNvSpPr/>
            <p:nvPr>
              <p:custDataLst>
                <p:tags r:id="rId4"/>
              </p:custDataLst>
            </p:nvPr>
          </p:nvSpPr>
          <p:spPr bwMode="auto">
            <a:xfrm>
              <a:off x="1029642" y="1874304"/>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49" name="Picture 48"/>
            <p:cNvPicPr>
              <a:picLocks noChangeAspect="1"/>
            </p:cNvPicPr>
            <p:nvPr/>
          </p:nvPicPr>
          <p:blipFill>
            <a:blip r:embed="rId7"/>
            <a:stretch>
              <a:fillRect/>
            </a:stretch>
          </p:blipFill>
          <p:spPr>
            <a:xfrm>
              <a:off x="1456680" y="2150502"/>
              <a:ext cx="669924" cy="669924"/>
            </a:xfrm>
            <a:prstGeom prst="rect">
              <a:avLst/>
            </a:prstGeom>
          </p:spPr>
        </p:pic>
      </p:grpSp>
      <p:sp>
        <p:nvSpPr>
          <p:cNvPr id="59" name="Rectangle 58"/>
          <p:cNvSpPr/>
          <p:nvPr>
            <p:custDataLst>
              <p:tags r:id="rId2"/>
            </p:custDataLst>
          </p:nvPr>
        </p:nvSpPr>
        <p:spPr bwMode="auto">
          <a:xfrm>
            <a:off x="299574" y="2341060"/>
            <a:ext cx="2489663" cy="152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Data collector of doom</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3074" name="Picture 2" descr="C:\Users\jeffwe\AppData\Local\Temp\SNAGHTML669064b.PNG"/>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37671" y="2440404"/>
            <a:ext cx="1219200" cy="1219201"/>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7349362" y="2341060"/>
            <a:ext cx="1524000" cy="1524000"/>
            <a:chOff x="2645082" y="1874304"/>
            <a:chExt cx="1524000" cy="1524000"/>
          </a:xfrm>
        </p:grpSpPr>
        <p:sp>
          <p:nvSpPr>
            <p:cNvPr id="43" name="Rectangle 42"/>
            <p:cNvSpPr/>
            <p:nvPr>
              <p:custDataLst>
                <p:tags r:id="rId3"/>
              </p:custDataLst>
            </p:nvPr>
          </p:nvSpPr>
          <p:spPr bwMode="auto">
            <a:xfrm>
              <a:off x="2645082" y="1874304"/>
              <a:ext cx="1524000" cy="1524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66" name="Picture 65"/>
            <p:cNvPicPr>
              <a:picLocks noChangeAspect="1"/>
            </p:cNvPicPr>
            <p:nvPr/>
          </p:nvPicPr>
          <p:blipFill>
            <a:blip r:embed="rId9"/>
            <a:stretch>
              <a:fillRect/>
            </a:stretch>
          </p:blipFill>
          <p:spPr>
            <a:xfrm>
              <a:off x="3000392" y="2092364"/>
              <a:ext cx="780356" cy="780356"/>
            </a:xfrm>
            <a:prstGeom prst="rect">
              <a:avLst/>
            </a:prstGeom>
          </p:spPr>
        </p:pic>
      </p:gr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6787" y="2519330"/>
            <a:ext cx="1114609" cy="1026943"/>
          </a:xfrm>
          <a:prstGeom prst="rect">
            <a:avLst/>
          </a:prstGeom>
        </p:spPr>
      </p:pic>
      <p:sp>
        <p:nvSpPr>
          <p:cNvPr id="26" name="Title 2"/>
          <p:cNvSpPr txBox="1">
            <a:spLocks/>
          </p:cNvSpPr>
          <p:nvPr/>
        </p:nvSpPr>
        <p:spPr>
          <a:xfrm>
            <a:off x="137902" y="144462"/>
            <a:ext cx="10118935" cy="1181100"/>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9600" dirty="0" smtClean="0"/>
              <a:t>Demo continued</a:t>
            </a:r>
            <a:endParaRPr lang="en-AU" sz="9600" dirty="0"/>
          </a:p>
        </p:txBody>
      </p:sp>
      <p:sp>
        <p:nvSpPr>
          <p:cNvPr id="2" name="TextBox 1"/>
          <p:cNvSpPr txBox="1"/>
          <p:nvPr/>
        </p:nvSpPr>
        <p:spPr>
          <a:xfrm>
            <a:off x="3137595" y="4162091"/>
            <a:ext cx="3842641" cy="627864"/>
          </a:xfrm>
          <a:prstGeom prst="rect">
            <a:avLst/>
          </a:prstGeom>
          <a:noFill/>
        </p:spPr>
        <p:txBody>
          <a:bodyPr wrap="squar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Create Consumer Group</a:t>
            </a:r>
          </a:p>
        </p:txBody>
      </p:sp>
      <p:sp>
        <p:nvSpPr>
          <p:cNvPr id="14" name="TextBox 13"/>
          <p:cNvSpPr txBox="1"/>
          <p:nvPr/>
        </p:nvSpPr>
        <p:spPr>
          <a:xfrm>
            <a:off x="7132637" y="4162091"/>
            <a:ext cx="3842641" cy="627864"/>
          </a:xfrm>
          <a:prstGeom prst="rect">
            <a:avLst/>
          </a:prstGeom>
          <a:noFill/>
        </p:spPr>
        <p:txBody>
          <a:bodyPr wrap="squar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Create Consumer Group</a:t>
            </a:r>
          </a:p>
        </p:txBody>
      </p:sp>
    </p:spTree>
    <p:extLst>
      <p:ext uri="{BB962C8B-B14F-4D97-AF65-F5344CB8AC3E}">
        <p14:creationId xmlns:p14="http://schemas.microsoft.com/office/powerpoint/2010/main" val="39959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655637" y="1744662"/>
            <a:ext cx="9829800" cy="8088368"/>
          </a:xfrm>
        </p:spPr>
        <p:txBody>
          <a:bodyPr/>
          <a:lstStyle/>
          <a:p>
            <a:pPr marL="0" indent="0">
              <a:buNone/>
            </a:pPr>
            <a:r>
              <a:rPr lang="en-US" sz="2800" b="1" dirty="0" smtClean="0"/>
              <a:t>Objectives (technical)</a:t>
            </a:r>
          </a:p>
          <a:p>
            <a:pPr marL="742950" indent="-742950">
              <a:buAutoNum type="arabicPeriod"/>
            </a:pPr>
            <a:r>
              <a:rPr lang="en-US" sz="2800" dirty="0"/>
              <a:t>Architect </a:t>
            </a:r>
            <a:r>
              <a:rPr lang="en-US" sz="2800" dirty="0" err="1"/>
              <a:t>IoT</a:t>
            </a:r>
            <a:r>
              <a:rPr lang="en-US" sz="2800" dirty="0"/>
              <a:t> solutions using Azure</a:t>
            </a:r>
          </a:p>
          <a:p>
            <a:pPr marL="742950" indent="-742950">
              <a:buAutoNum type="arabicPeriod"/>
            </a:pPr>
            <a:r>
              <a:rPr lang="en-US" sz="2800" dirty="0"/>
              <a:t>Build a </a:t>
            </a:r>
            <a:r>
              <a:rPr lang="en-US" sz="2800" dirty="0" err="1"/>
              <a:t>IoT</a:t>
            </a:r>
            <a:r>
              <a:rPr lang="en-US" sz="2800" dirty="0"/>
              <a:t> simulator</a:t>
            </a:r>
          </a:p>
          <a:p>
            <a:pPr marL="742950" indent="-742950">
              <a:buFont typeface="Wingdings" panose="05000000000000000000" pitchFamily="2" charset="2"/>
              <a:buAutoNum type="arabicPeriod"/>
            </a:pPr>
            <a:r>
              <a:rPr lang="en-US" sz="2800" dirty="0"/>
              <a:t>Simulate </a:t>
            </a:r>
            <a:r>
              <a:rPr lang="en-US" sz="2800" dirty="0" smtClean="0"/>
              <a:t>complex environment </a:t>
            </a:r>
            <a:r>
              <a:rPr lang="en-US" sz="2800" dirty="0"/>
              <a:t>using gaming</a:t>
            </a:r>
          </a:p>
          <a:p>
            <a:pPr marL="0" indent="0">
              <a:buNone/>
            </a:pPr>
            <a:endParaRPr lang="en-US" sz="2800" dirty="0" smtClean="0"/>
          </a:p>
          <a:p>
            <a:pPr marL="0" indent="0">
              <a:buNone/>
            </a:pPr>
            <a:r>
              <a:rPr lang="en-US" sz="2800" b="1" dirty="0"/>
              <a:t>Objectives </a:t>
            </a:r>
            <a:r>
              <a:rPr lang="en-US" sz="2800" b="1" dirty="0" smtClean="0"/>
              <a:t>(more importantly)</a:t>
            </a:r>
            <a:endParaRPr lang="en-US" sz="2800" b="1" dirty="0"/>
          </a:p>
          <a:p>
            <a:pPr marL="514350" indent="-514350">
              <a:buFont typeface="+mj-lt"/>
              <a:buAutoNum type="arabicPeriod"/>
            </a:pPr>
            <a:r>
              <a:rPr lang="en-US" sz="2800" dirty="0" smtClean="0"/>
              <a:t>Learn some Azure outside the usual stack</a:t>
            </a:r>
          </a:p>
          <a:p>
            <a:pPr marL="514350" indent="-514350">
              <a:buFont typeface="+mj-lt"/>
              <a:buAutoNum type="arabicPeriod"/>
            </a:pPr>
            <a:r>
              <a:rPr lang="en-US" sz="2800" dirty="0" smtClean="0"/>
              <a:t>Showcase </a:t>
            </a:r>
            <a:r>
              <a:rPr lang="en-US" sz="2800" dirty="0" err="1" smtClean="0"/>
              <a:t>IoT</a:t>
            </a:r>
            <a:r>
              <a:rPr lang="en-US" sz="2800" dirty="0" smtClean="0"/>
              <a:t> in a non-trivial  way</a:t>
            </a:r>
            <a:endParaRPr lang="en-US" sz="2800" dirty="0"/>
          </a:p>
          <a:p>
            <a:pPr marL="514350" indent="-514350">
              <a:buFont typeface="+mj-lt"/>
              <a:buAutoNum type="arabicPeriod"/>
            </a:pPr>
            <a:r>
              <a:rPr lang="en-US" sz="2800" dirty="0" smtClean="0"/>
              <a:t>Find a legitimate (and tax deductible)  reason to play games</a:t>
            </a:r>
          </a:p>
          <a:p>
            <a:pPr marL="514350" indent="-514350">
              <a:buFont typeface="+mj-lt"/>
              <a:buAutoNum type="arabicPeriod"/>
            </a:pPr>
            <a:endParaRPr lang="en-US" sz="2800" dirty="0" smtClean="0"/>
          </a:p>
          <a:p>
            <a:pPr marL="0" indent="0">
              <a:buNone/>
            </a:pPr>
            <a:endParaRPr lang="en-US" sz="2800" dirty="0" smtClean="0"/>
          </a:p>
          <a:p>
            <a:pPr marL="0" indent="0">
              <a:buNone/>
            </a:pPr>
            <a:r>
              <a:rPr lang="en-US" sz="2800" dirty="0" smtClean="0"/>
              <a:t>Adam</a:t>
            </a:r>
          </a:p>
          <a:p>
            <a:pPr marL="514350" indent="-514350">
              <a:buFont typeface="+mj-lt"/>
              <a:buAutoNum type="arabicPeriod"/>
            </a:pPr>
            <a:endParaRPr lang="en-US" sz="2800" dirty="0" smtClean="0"/>
          </a:p>
          <a:p>
            <a:pPr marL="514350" indent="-514350">
              <a:buFont typeface="+mj-lt"/>
              <a:buAutoNum type="arabicPeriod"/>
            </a:pPr>
            <a:endParaRPr lang="en-US" sz="2800" dirty="0" smtClean="0"/>
          </a:p>
          <a:p>
            <a:endParaRPr lang="en-US" dirty="0" smtClean="0"/>
          </a:p>
          <a:p>
            <a:endParaRPr lang="en-US" dirty="0" smtClean="0"/>
          </a:p>
        </p:txBody>
      </p:sp>
      <p:sp>
        <p:nvSpPr>
          <p:cNvPr id="5" name="Title 4"/>
          <p:cNvSpPr>
            <a:spLocks noGrp="1"/>
          </p:cNvSpPr>
          <p:nvPr>
            <p:ph type="title" idx="4294967295"/>
          </p:nvPr>
        </p:nvSpPr>
        <p:spPr>
          <a:xfrm>
            <a:off x="547688" y="295275"/>
            <a:ext cx="11888787" cy="917575"/>
          </a:xfrm>
        </p:spPr>
        <p:txBody>
          <a:bodyPr/>
          <a:lstStyle/>
          <a:p>
            <a:r>
              <a:rPr lang="en-US" dirty="0" smtClean="0"/>
              <a:t>Objectives</a:t>
            </a:r>
            <a:endParaRPr lang="en-US" dirty="0"/>
          </a:p>
        </p:txBody>
      </p:sp>
      <p:pic>
        <p:nvPicPr>
          <p:cNvPr id="2" name="Picture 1"/>
          <p:cNvPicPr>
            <a:picLocks noChangeAspect="1"/>
          </p:cNvPicPr>
          <p:nvPr/>
        </p:nvPicPr>
        <p:blipFill>
          <a:blip r:embed="rId2"/>
          <a:stretch>
            <a:fillRect/>
          </a:stretch>
        </p:blipFill>
        <p:spPr>
          <a:xfrm>
            <a:off x="8275637" y="673099"/>
            <a:ext cx="2857500" cy="2143125"/>
          </a:xfrm>
          <a:prstGeom prst="rect">
            <a:avLst/>
          </a:prstGeom>
        </p:spPr>
      </p:pic>
    </p:spTree>
    <p:extLst>
      <p:ext uri="{BB962C8B-B14F-4D97-AF65-F5344CB8AC3E}">
        <p14:creationId xmlns:p14="http://schemas.microsoft.com/office/powerpoint/2010/main" val="147421516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noGrp="1"/>
          </p:cNvSpPr>
          <p:nvPr>
            <p:ph type="body" sz="quarter" idx="10"/>
          </p:nvPr>
        </p:nvSpPr>
        <p:spPr>
          <a:xfrm>
            <a:off x="569516" y="1298578"/>
            <a:ext cx="3286521" cy="3995453"/>
          </a:xfrm>
          <a:prstGeom prst="rect">
            <a:avLst/>
          </a:prstGeom>
          <a:noFill/>
        </p:spPr>
        <p:txBody>
          <a:bodyPr vert="horz" wrap="square" lIns="0" tIns="0" rIns="0" bIns="0" rtlCol="0">
            <a:spAutoFit/>
          </a:bodyPr>
          <a:lstStyle/>
          <a:p>
            <a:pPr marL="0" indent="0" defTabSz="932597">
              <a:buNone/>
            </a:pPr>
            <a:r>
              <a:rPr lang="en-US" sz="2448" b="1" spc="-72" dirty="0">
                <a:solidFill>
                  <a:schemeClr val="tx1"/>
                </a:solidFill>
                <a:latin typeface="+mj-lt"/>
              </a:rPr>
              <a:t>DML</a:t>
            </a:r>
          </a:p>
          <a:p>
            <a:pPr marL="291388" indent="-291388" defTabSz="932597"/>
            <a:r>
              <a:rPr lang="en-US" sz="1800" dirty="0">
                <a:solidFill>
                  <a:schemeClr val="tx1"/>
                </a:solidFill>
                <a:latin typeface="+mj-lt"/>
                <a:cs typeface="+mn-cs"/>
              </a:rPr>
              <a:t>SELECT</a:t>
            </a:r>
          </a:p>
          <a:p>
            <a:pPr marL="291388" indent="-291388" defTabSz="932597"/>
            <a:r>
              <a:rPr lang="en-US" sz="1800" dirty="0">
                <a:solidFill>
                  <a:schemeClr val="tx1"/>
                </a:solidFill>
                <a:latin typeface="+mj-lt"/>
                <a:cs typeface="+mn-cs"/>
              </a:rPr>
              <a:t>FROM</a:t>
            </a:r>
          </a:p>
          <a:p>
            <a:pPr marL="291388" indent="-291388" defTabSz="932597"/>
            <a:r>
              <a:rPr lang="en-US" sz="1800" dirty="0">
                <a:solidFill>
                  <a:schemeClr val="tx1"/>
                </a:solidFill>
                <a:latin typeface="+mj-lt"/>
                <a:cs typeface="+mn-cs"/>
              </a:rPr>
              <a:t>WHERE</a:t>
            </a:r>
          </a:p>
          <a:p>
            <a:pPr marL="291388" indent="-291388" defTabSz="932597"/>
            <a:r>
              <a:rPr lang="en-US" sz="1800" dirty="0">
                <a:solidFill>
                  <a:schemeClr val="tx1"/>
                </a:solidFill>
                <a:latin typeface="+mj-lt"/>
                <a:cs typeface="+mn-cs"/>
              </a:rPr>
              <a:t>GROUP BY</a:t>
            </a:r>
          </a:p>
          <a:p>
            <a:pPr marL="291388" indent="-291388" defTabSz="932597"/>
            <a:r>
              <a:rPr lang="en-US" sz="1800" dirty="0">
                <a:solidFill>
                  <a:schemeClr val="tx1"/>
                </a:solidFill>
                <a:latin typeface="+mj-lt"/>
                <a:cs typeface="+mn-cs"/>
              </a:rPr>
              <a:t>HAVING</a:t>
            </a:r>
          </a:p>
          <a:p>
            <a:pPr marL="291388" indent="-291388" defTabSz="932597"/>
            <a:r>
              <a:rPr lang="en-US" sz="1800" dirty="0" smtClean="0">
                <a:solidFill>
                  <a:schemeClr val="tx1"/>
                </a:solidFill>
                <a:latin typeface="+mj-lt"/>
                <a:cs typeface="+mn-cs"/>
              </a:rPr>
              <a:t>CASE WHEN THEN ELSE</a:t>
            </a:r>
            <a:endParaRPr lang="en-US" sz="1800" dirty="0">
              <a:solidFill>
                <a:schemeClr val="tx1"/>
              </a:solidFill>
              <a:latin typeface="+mj-lt"/>
              <a:cs typeface="+mn-cs"/>
            </a:endParaRPr>
          </a:p>
          <a:p>
            <a:pPr marL="291388" indent="-291388" defTabSz="932597"/>
            <a:r>
              <a:rPr lang="en-US" sz="1800" dirty="0">
                <a:solidFill>
                  <a:schemeClr val="tx1"/>
                </a:solidFill>
                <a:latin typeface="+mj-lt"/>
                <a:cs typeface="+mn-cs"/>
              </a:rPr>
              <a:t>INNER/LEFT OUTER JOIN</a:t>
            </a:r>
          </a:p>
          <a:p>
            <a:pPr marL="291388" indent="-291388" defTabSz="932597"/>
            <a:r>
              <a:rPr lang="en-US" sz="1800" dirty="0">
                <a:solidFill>
                  <a:schemeClr val="tx1"/>
                </a:solidFill>
                <a:latin typeface="+mj-lt"/>
                <a:cs typeface="+mn-cs"/>
              </a:rPr>
              <a:t>UNION</a:t>
            </a:r>
          </a:p>
          <a:p>
            <a:pPr marL="291388" indent="-291388" defTabSz="932597"/>
            <a:r>
              <a:rPr lang="en-US" sz="1800" dirty="0">
                <a:solidFill>
                  <a:schemeClr val="tx1"/>
                </a:solidFill>
                <a:latin typeface="+mj-lt"/>
                <a:cs typeface="+mn-cs"/>
              </a:rPr>
              <a:t>CROSS/OUTER APPLY</a:t>
            </a:r>
          </a:p>
          <a:p>
            <a:pPr marL="291388" indent="-291388" defTabSz="932597"/>
            <a:r>
              <a:rPr lang="en-US" sz="1800" dirty="0">
                <a:solidFill>
                  <a:schemeClr val="tx1"/>
                </a:solidFill>
                <a:latin typeface="+mj-lt"/>
                <a:cs typeface="+mn-cs"/>
              </a:rPr>
              <a:t>CAST</a:t>
            </a:r>
          </a:p>
          <a:p>
            <a:pPr marL="291388" indent="-291388" defTabSz="932597"/>
            <a:r>
              <a:rPr lang="en-US" sz="1800" dirty="0">
                <a:solidFill>
                  <a:schemeClr val="tx1"/>
                </a:solidFill>
                <a:latin typeface="+mj-lt"/>
                <a:cs typeface="+mn-cs"/>
              </a:rPr>
              <a:t>INTO</a:t>
            </a:r>
          </a:p>
          <a:p>
            <a:pPr marL="291388" indent="-291388" defTabSz="932597"/>
            <a:r>
              <a:rPr lang="en-US" sz="1800" dirty="0">
                <a:solidFill>
                  <a:schemeClr val="tx1"/>
                </a:solidFill>
                <a:latin typeface="+mj-lt"/>
                <a:cs typeface="+mn-cs"/>
              </a:rPr>
              <a:t>ORDER BY ASC, DSC</a:t>
            </a:r>
          </a:p>
        </p:txBody>
      </p:sp>
      <p:sp>
        <p:nvSpPr>
          <p:cNvPr id="3" name="Title 2"/>
          <p:cNvSpPr>
            <a:spLocks noGrp="1"/>
          </p:cNvSpPr>
          <p:nvPr>
            <p:ph type="title"/>
          </p:nvPr>
        </p:nvSpPr>
        <p:spPr>
          <a:xfrm>
            <a:off x="558601" y="295274"/>
            <a:ext cx="11889564" cy="917575"/>
          </a:xfrm>
        </p:spPr>
        <p:txBody>
          <a:bodyPr/>
          <a:lstStyle/>
          <a:p>
            <a:r>
              <a:rPr lang="en-US" dirty="0" smtClean="0">
                <a:solidFill>
                  <a:schemeClr val="tx1"/>
                </a:solidFill>
              </a:rPr>
              <a:t>SAQL – Language &amp; Library</a:t>
            </a:r>
            <a:endParaRPr lang="en-US" dirty="0">
              <a:solidFill>
                <a:schemeClr val="tx1"/>
              </a:solidFill>
            </a:endParaRPr>
          </a:p>
        </p:txBody>
      </p:sp>
      <p:sp>
        <p:nvSpPr>
          <p:cNvPr id="5" name="TextBox 4"/>
          <p:cNvSpPr txBox="1"/>
          <p:nvPr/>
        </p:nvSpPr>
        <p:spPr>
          <a:xfrm>
            <a:off x="569516" y="5530426"/>
            <a:ext cx="2206245" cy="1207703"/>
          </a:xfrm>
          <a:prstGeom prst="rect">
            <a:avLst/>
          </a:prstGeom>
          <a:noFill/>
        </p:spPr>
        <p:txBody>
          <a:bodyPr wrap="none" lIns="0" tIns="0" rIns="0" bIns="0" rtlCol="0">
            <a:spAutoFit/>
          </a:bodyPr>
          <a:lstStyle/>
          <a:p>
            <a:r>
              <a:rPr lang="en-US" sz="2448" b="1" spc="-72" dirty="0">
                <a:solidFill>
                  <a:srgbClr val="FFFFFF"/>
                </a:solidFill>
                <a:latin typeface="Segoe UI Light"/>
              </a:rPr>
              <a:t>Scaling Extensions</a:t>
            </a:r>
          </a:p>
          <a:p>
            <a:pPr marL="291388" indent="-291388">
              <a:buFont typeface="Arial" panose="020B0604020202020204" pitchFamily="34" charset="0"/>
              <a:buChar char="•"/>
            </a:pPr>
            <a:r>
              <a:rPr lang="en-US" dirty="0">
                <a:solidFill>
                  <a:srgbClr val="FFFFFF"/>
                </a:solidFill>
                <a:latin typeface="Segoe UI Light"/>
              </a:rPr>
              <a:t>WITH</a:t>
            </a:r>
          </a:p>
          <a:p>
            <a:pPr marL="291388" indent="-291388">
              <a:buFont typeface="Arial" panose="020B0604020202020204" pitchFamily="34" charset="0"/>
              <a:buChar char="•"/>
            </a:pPr>
            <a:r>
              <a:rPr lang="en-US" dirty="0">
                <a:solidFill>
                  <a:srgbClr val="FFFFFF"/>
                </a:solidFill>
                <a:latin typeface="Segoe UI Light"/>
              </a:rPr>
              <a:t>PARTITION B</a:t>
            </a:r>
            <a:r>
              <a:rPr lang="en-US" spc="-72" dirty="0">
                <a:solidFill>
                  <a:srgbClr val="FFFFFF"/>
                </a:solidFill>
                <a:latin typeface="Segoe UI Light"/>
              </a:rPr>
              <a:t>Y</a:t>
            </a:r>
          </a:p>
          <a:p>
            <a:pPr marL="291388" indent="-291388">
              <a:buFont typeface="Arial" panose="020B0604020202020204" pitchFamily="34" charset="0"/>
              <a:buChar char="•"/>
            </a:pPr>
            <a:r>
              <a:rPr lang="en-US" dirty="0">
                <a:solidFill>
                  <a:srgbClr val="FFFFFF"/>
                </a:solidFill>
                <a:latin typeface="Segoe UI Light"/>
              </a:rPr>
              <a:t>OVER</a:t>
            </a:r>
          </a:p>
        </p:txBody>
      </p:sp>
      <p:sp>
        <p:nvSpPr>
          <p:cNvPr id="6" name="TextBox 5"/>
          <p:cNvSpPr txBox="1"/>
          <p:nvPr/>
        </p:nvSpPr>
        <p:spPr>
          <a:xfrm>
            <a:off x="4128253" y="1305595"/>
            <a:ext cx="3052952" cy="2592697"/>
          </a:xfrm>
          <a:prstGeom prst="rect">
            <a:avLst/>
          </a:prstGeom>
          <a:noFill/>
        </p:spPr>
        <p:txBody>
          <a:bodyPr wrap="none" lIns="0" tIns="0" rIns="0" bIns="0" rtlCol="0">
            <a:spAutoFit/>
          </a:bodyPr>
          <a:lstStyle/>
          <a:p>
            <a:r>
              <a:rPr lang="en-US" sz="2448" b="1" spc="-72" dirty="0">
                <a:solidFill>
                  <a:srgbClr val="FFFFFF"/>
                </a:solidFill>
                <a:latin typeface="Segoe UI Light"/>
              </a:rPr>
              <a:t>Date and Time Functions</a:t>
            </a:r>
          </a:p>
          <a:p>
            <a:pPr marL="291388" indent="-291388">
              <a:buFont typeface="Arial" panose="020B0604020202020204" pitchFamily="34" charset="0"/>
              <a:buChar char="•"/>
            </a:pPr>
            <a:r>
              <a:rPr lang="en-US" dirty="0" err="1">
                <a:solidFill>
                  <a:srgbClr val="FFFFFF"/>
                </a:solidFill>
                <a:latin typeface="Segoe UI Light"/>
              </a:rPr>
              <a:t>DateName</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DatePart</a:t>
            </a:r>
            <a:endParaRPr lang="en-US" dirty="0">
              <a:solidFill>
                <a:srgbClr val="FFFFFF"/>
              </a:solidFill>
              <a:latin typeface="Segoe UI Light"/>
            </a:endParaRPr>
          </a:p>
          <a:p>
            <a:pPr marL="291388" indent="-291388">
              <a:buFont typeface="Arial" panose="020B0604020202020204" pitchFamily="34" charset="0"/>
              <a:buChar char="•"/>
            </a:pPr>
            <a:r>
              <a:rPr lang="en-US" dirty="0">
                <a:solidFill>
                  <a:srgbClr val="FFFFFF"/>
                </a:solidFill>
                <a:latin typeface="Segoe UI Light"/>
              </a:rPr>
              <a:t>Day</a:t>
            </a:r>
          </a:p>
          <a:p>
            <a:pPr marL="291388" indent="-291388">
              <a:buFont typeface="Arial" panose="020B0604020202020204" pitchFamily="34" charset="0"/>
              <a:buChar char="•"/>
            </a:pPr>
            <a:r>
              <a:rPr lang="en-US" dirty="0">
                <a:solidFill>
                  <a:srgbClr val="FFFFFF"/>
                </a:solidFill>
                <a:latin typeface="Segoe UI Light"/>
              </a:rPr>
              <a:t>Month</a:t>
            </a:r>
          </a:p>
          <a:p>
            <a:pPr marL="291388" indent="-291388">
              <a:buFont typeface="Arial" panose="020B0604020202020204" pitchFamily="34" charset="0"/>
              <a:buChar char="•"/>
            </a:pPr>
            <a:r>
              <a:rPr lang="en-US" dirty="0">
                <a:solidFill>
                  <a:srgbClr val="FFFFFF"/>
                </a:solidFill>
                <a:latin typeface="Segoe UI Light"/>
              </a:rPr>
              <a:t>Year</a:t>
            </a:r>
          </a:p>
          <a:p>
            <a:pPr marL="291388" indent="-291388">
              <a:buFont typeface="Arial" panose="020B0604020202020204" pitchFamily="34" charset="0"/>
              <a:buChar char="•"/>
            </a:pPr>
            <a:r>
              <a:rPr lang="en-US" dirty="0" err="1">
                <a:solidFill>
                  <a:srgbClr val="FFFFFF"/>
                </a:solidFill>
                <a:latin typeface="Segoe UI Light"/>
              </a:rPr>
              <a:t>DateTimeFromParts</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DateDiff</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DateAdd</a:t>
            </a:r>
            <a:endParaRPr lang="en-US" dirty="0">
              <a:solidFill>
                <a:srgbClr val="FFFFFF"/>
              </a:solidFill>
              <a:latin typeface="Segoe UI Light"/>
            </a:endParaRPr>
          </a:p>
        </p:txBody>
      </p:sp>
      <p:sp>
        <p:nvSpPr>
          <p:cNvPr id="7" name="TextBox 6"/>
          <p:cNvSpPr txBox="1"/>
          <p:nvPr/>
        </p:nvSpPr>
        <p:spPr>
          <a:xfrm>
            <a:off x="4128254" y="5538822"/>
            <a:ext cx="2752035" cy="1207703"/>
          </a:xfrm>
          <a:prstGeom prst="rect">
            <a:avLst/>
          </a:prstGeom>
          <a:noFill/>
        </p:spPr>
        <p:txBody>
          <a:bodyPr wrap="none" lIns="0" tIns="0" rIns="0" bIns="0" rtlCol="0">
            <a:spAutoFit/>
          </a:bodyPr>
          <a:lstStyle/>
          <a:p>
            <a:r>
              <a:rPr lang="en-US" sz="2448" b="1" spc="-72" dirty="0">
                <a:solidFill>
                  <a:srgbClr val="FFFFFF"/>
                </a:solidFill>
                <a:latin typeface="Segoe UI Light"/>
              </a:rPr>
              <a:t>Windowing Extensions</a:t>
            </a:r>
          </a:p>
          <a:p>
            <a:pPr marL="291388" indent="-291388">
              <a:buFont typeface="Arial" panose="020B0604020202020204" pitchFamily="34" charset="0"/>
              <a:buChar char="•"/>
            </a:pPr>
            <a:r>
              <a:rPr lang="en-US" dirty="0" err="1">
                <a:solidFill>
                  <a:srgbClr val="FFFFFF"/>
                </a:solidFill>
                <a:latin typeface="Segoe UI Light"/>
              </a:rPr>
              <a:t>TumblingWindow</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HoppingWindow</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SlidingWindow</a:t>
            </a:r>
            <a:endParaRPr lang="en-US" dirty="0">
              <a:solidFill>
                <a:srgbClr val="FFFFFF"/>
              </a:solidFill>
              <a:latin typeface="Segoe UI Light"/>
            </a:endParaRPr>
          </a:p>
        </p:txBody>
      </p:sp>
      <p:sp>
        <p:nvSpPr>
          <p:cNvPr id="8" name="TextBox 7"/>
          <p:cNvSpPr txBox="1"/>
          <p:nvPr/>
        </p:nvSpPr>
        <p:spPr>
          <a:xfrm>
            <a:off x="8602492" y="1307521"/>
            <a:ext cx="2546595" cy="2869696"/>
          </a:xfrm>
          <a:prstGeom prst="rect">
            <a:avLst/>
          </a:prstGeom>
          <a:noFill/>
        </p:spPr>
        <p:txBody>
          <a:bodyPr wrap="none" lIns="0" tIns="0" rIns="0" bIns="0" rtlCol="0">
            <a:spAutoFit/>
          </a:bodyPr>
          <a:lstStyle/>
          <a:p>
            <a:r>
              <a:rPr lang="en-US" sz="2448" b="1" spc="-72" dirty="0">
                <a:solidFill>
                  <a:srgbClr val="FFFFFF"/>
                </a:solidFill>
                <a:latin typeface="Segoe UI Light"/>
              </a:rPr>
              <a:t>Aggregate Functions</a:t>
            </a:r>
          </a:p>
          <a:p>
            <a:pPr marL="291388" indent="-291388">
              <a:buFont typeface="Arial" panose="020B0604020202020204" pitchFamily="34" charset="0"/>
              <a:buChar char="•"/>
            </a:pPr>
            <a:r>
              <a:rPr lang="en-US" dirty="0">
                <a:solidFill>
                  <a:srgbClr val="FFFFFF"/>
                </a:solidFill>
                <a:latin typeface="Segoe UI Light"/>
              </a:rPr>
              <a:t>Sum</a:t>
            </a:r>
          </a:p>
          <a:p>
            <a:pPr marL="291388" indent="-291388">
              <a:buFont typeface="Arial" panose="020B0604020202020204" pitchFamily="34" charset="0"/>
              <a:buChar char="•"/>
            </a:pPr>
            <a:r>
              <a:rPr lang="en-US" dirty="0">
                <a:solidFill>
                  <a:srgbClr val="FFFFFF"/>
                </a:solidFill>
                <a:latin typeface="Segoe UI Light"/>
              </a:rPr>
              <a:t>Count</a:t>
            </a:r>
          </a:p>
          <a:p>
            <a:pPr marL="291388" indent="-291388">
              <a:buFont typeface="Arial" panose="020B0604020202020204" pitchFamily="34" charset="0"/>
              <a:buChar char="•"/>
            </a:pPr>
            <a:r>
              <a:rPr lang="en-US" dirty="0" err="1">
                <a:solidFill>
                  <a:srgbClr val="FFFFFF"/>
                </a:solidFill>
                <a:latin typeface="Segoe UI Light"/>
              </a:rPr>
              <a:t>Avg</a:t>
            </a:r>
            <a:endParaRPr lang="en-US" dirty="0">
              <a:solidFill>
                <a:srgbClr val="FFFFFF"/>
              </a:solidFill>
              <a:latin typeface="Segoe UI Light"/>
            </a:endParaRPr>
          </a:p>
          <a:p>
            <a:pPr marL="291388" indent="-291388">
              <a:buFont typeface="Arial" panose="020B0604020202020204" pitchFamily="34" charset="0"/>
              <a:buChar char="•"/>
            </a:pPr>
            <a:r>
              <a:rPr lang="en-US" dirty="0">
                <a:solidFill>
                  <a:srgbClr val="FFFFFF"/>
                </a:solidFill>
                <a:latin typeface="Segoe UI Light"/>
              </a:rPr>
              <a:t>Min</a:t>
            </a:r>
          </a:p>
          <a:p>
            <a:pPr marL="291388" indent="-291388">
              <a:buFont typeface="Arial" panose="020B0604020202020204" pitchFamily="34" charset="0"/>
              <a:buChar char="•"/>
            </a:pPr>
            <a:r>
              <a:rPr lang="en-US" dirty="0">
                <a:solidFill>
                  <a:srgbClr val="FFFFFF"/>
                </a:solidFill>
                <a:latin typeface="Segoe UI Light"/>
              </a:rPr>
              <a:t>Max</a:t>
            </a:r>
          </a:p>
          <a:p>
            <a:pPr marL="291388" indent="-291388">
              <a:buFont typeface="Arial" panose="020B0604020202020204" pitchFamily="34" charset="0"/>
              <a:buChar char="•"/>
            </a:pPr>
            <a:r>
              <a:rPr lang="en-US" dirty="0" err="1">
                <a:solidFill>
                  <a:srgbClr val="FFFFFF"/>
                </a:solidFill>
                <a:latin typeface="Segoe UI Light"/>
              </a:rPr>
              <a:t>StDev</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StDevP</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Var</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VarP</a:t>
            </a:r>
            <a:endParaRPr lang="en-US" dirty="0">
              <a:solidFill>
                <a:srgbClr val="FFFFFF"/>
              </a:solidFill>
              <a:latin typeface="Segoe UI Light"/>
            </a:endParaRPr>
          </a:p>
        </p:txBody>
      </p:sp>
      <p:sp>
        <p:nvSpPr>
          <p:cNvPr id="9" name="TextBox 8"/>
          <p:cNvSpPr txBox="1"/>
          <p:nvPr/>
        </p:nvSpPr>
        <p:spPr>
          <a:xfrm>
            <a:off x="8602492" y="4471786"/>
            <a:ext cx="1945789" cy="1761701"/>
          </a:xfrm>
          <a:prstGeom prst="rect">
            <a:avLst/>
          </a:prstGeom>
          <a:noFill/>
        </p:spPr>
        <p:txBody>
          <a:bodyPr wrap="none" lIns="0" tIns="0" rIns="0" bIns="0" rtlCol="0">
            <a:spAutoFit/>
          </a:bodyPr>
          <a:lstStyle/>
          <a:p>
            <a:r>
              <a:rPr lang="en-US" sz="2448" b="1" spc="-72" dirty="0">
                <a:solidFill>
                  <a:srgbClr val="FFFFFF"/>
                </a:solidFill>
                <a:latin typeface="Segoe UI Light"/>
              </a:rPr>
              <a:t>String Functions</a:t>
            </a:r>
          </a:p>
          <a:p>
            <a:pPr marL="342834" indent="-342834">
              <a:buFont typeface="Arial" panose="020B0604020202020204" pitchFamily="34" charset="0"/>
              <a:buChar char="•"/>
            </a:pPr>
            <a:r>
              <a:rPr lang="en-US" dirty="0">
                <a:solidFill>
                  <a:srgbClr val="FFFFFF"/>
                </a:solidFill>
                <a:latin typeface="Segoe UI Light"/>
              </a:rPr>
              <a:t>Len</a:t>
            </a:r>
          </a:p>
          <a:p>
            <a:pPr marL="342834" indent="-342834">
              <a:buFont typeface="Arial" panose="020B0604020202020204" pitchFamily="34" charset="0"/>
              <a:buChar char="•"/>
            </a:pPr>
            <a:r>
              <a:rPr lang="en-US" dirty="0" err="1">
                <a:solidFill>
                  <a:srgbClr val="FFFFFF"/>
                </a:solidFill>
                <a:latin typeface="Segoe UI Light"/>
              </a:rPr>
              <a:t>Concat</a:t>
            </a:r>
            <a:endParaRPr lang="en-US" dirty="0">
              <a:solidFill>
                <a:srgbClr val="FFFFFF"/>
              </a:solidFill>
              <a:latin typeface="Segoe UI Light"/>
            </a:endParaRPr>
          </a:p>
          <a:p>
            <a:pPr marL="342834" indent="-342834">
              <a:buFont typeface="Arial" panose="020B0604020202020204" pitchFamily="34" charset="0"/>
              <a:buChar char="•"/>
            </a:pPr>
            <a:r>
              <a:rPr lang="en-US" dirty="0" err="1">
                <a:solidFill>
                  <a:srgbClr val="FFFFFF"/>
                </a:solidFill>
                <a:latin typeface="Segoe UI Light"/>
              </a:rPr>
              <a:t>CharIndex</a:t>
            </a:r>
            <a:endParaRPr lang="en-US" dirty="0">
              <a:solidFill>
                <a:srgbClr val="FFFFFF"/>
              </a:solidFill>
              <a:latin typeface="Segoe UI Light"/>
            </a:endParaRPr>
          </a:p>
          <a:p>
            <a:pPr marL="342834" indent="-342834">
              <a:buFont typeface="Arial" panose="020B0604020202020204" pitchFamily="34" charset="0"/>
              <a:buChar char="•"/>
            </a:pPr>
            <a:r>
              <a:rPr lang="en-US" dirty="0">
                <a:solidFill>
                  <a:srgbClr val="FFFFFF"/>
                </a:solidFill>
                <a:latin typeface="Segoe UI Light"/>
              </a:rPr>
              <a:t>Substring</a:t>
            </a:r>
          </a:p>
          <a:p>
            <a:pPr marL="342834" indent="-342834">
              <a:buFont typeface="Arial" panose="020B0604020202020204" pitchFamily="34" charset="0"/>
              <a:buChar char="•"/>
            </a:pPr>
            <a:r>
              <a:rPr lang="en-US" dirty="0" err="1">
                <a:solidFill>
                  <a:srgbClr val="FFFFFF"/>
                </a:solidFill>
                <a:latin typeface="Segoe UI Light"/>
              </a:rPr>
              <a:t>PatIndex</a:t>
            </a:r>
            <a:endParaRPr lang="en-US" dirty="0">
              <a:solidFill>
                <a:srgbClr val="FFFFFF"/>
              </a:solidFill>
              <a:latin typeface="Segoe UI Light"/>
            </a:endParaRPr>
          </a:p>
        </p:txBody>
      </p:sp>
      <p:sp>
        <p:nvSpPr>
          <p:cNvPr id="10" name="TextBox 9"/>
          <p:cNvSpPr txBox="1"/>
          <p:nvPr/>
        </p:nvSpPr>
        <p:spPr>
          <a:xfrm>
            <a:off x="4125889" y="4259262"/>
            <a:ext cx="2370072" cy="936218"/>
          </a:xfrm>
          <a:prstGeom prst="rect">
            <a:avLst/>
          </a:prstGeom>
          <a:noFill/>
        </p:spPr>
        <p:txBody>
          <a:bodyPr wrap="none" lIns="0" tIns="0" rIns="0" bIns="0" rtlCol="0">
            <a:spAutoFit/>
          </a:bodyPr>
          <a:lstStyle/>
          <a:p>
            <a:r>
              <a:rPr lang="en-US" sz="2448" b="1" spc="-72" dirty="0" smtClean="0">
                <a:solidFill>
                  <a:srgbClr val="FFFFFF"/>
                </a:solidFill>
                <a:latin typeface="Segoe UI Light"/>
              </a:rPr>
              <a:t>Temporal Functions</a:t>
            </a:r>
            <a:endParaRPr lang="en-US" sz="1836" spc="-72" dirty="0" smtClean="0">
              <a:solidFill>
                <a:srgbClr val="FFFFFF"/>
              </a:solidFill>
              <a:latin typeface="Segoe UI Light"/>
            </a:endParaRPr>
          </a:p>
          <a:p>
            <a:pPr marL="342834" indent="-342834">
              <a:buFont typeface="Arial" panose="020B0604020202020204" pitchFamily="34" charset="0"/>
              <a:buChar char="•"/>
            </a:pPr>
            <a:r>
              <a:rPr lang="en-US" dirty="0">
                <a:solidFill>
                  <a:srgbClr val="FFFFFF"/>
                </a:solidFill>
                <a:latin typeface="Segoe UI Light"/>
              </a:rPr>
              <a:t>Lag</a:t>
            </a:r>
            <a:r>
              <a:rPr lang="en-US" sz="1836" spc="-72" dirty="0" smtClean="0">
                <a:solidFill>
                  <a:srgbClr val="FFFFFF"/>
                </a:solidFill>
                <a:latin typeface="Segoe UI Light"/>
              </a:rPr>
              <a:t>, </a:t>
            </a:r>
            <a:r>
              <a:rPr lang="en-US" dirty="0" err="1">
                <a:solidFill>
                  <a:srgbClr val="FFFFFF"/>
                </a:solidFill>
                <a:latin typeface="Segoe UI Light"/>
              </a:rPr>
              <a:t>IsFirst</a:t>
            </a:r>
            <a:endParaRPr lang="en-US" dirty="0">
              <a:solidFill>
                <a:srgbClr val="FFFFFF"/>
              </a:solidFill>
              <a:latin typeface="Segoe UI Light"/>
            </a:endParaRPr>
          </a:p>
          <a:p>
            <a:pPr marL="342834" indent="-342834">
              <a:buFont typeface="Arial" panose="020B0604020202020204" pitchFamily="34" charset="0"/>
              <a:buChar char="•"/>
            </a:pPr>
            <a:r>
              <a:rPr lang="en-US" dirty="0" err="1">
                <a:solidFill>
                  <a:srgbClr val="FFFFFF"/>
                </a:solidFill>
                <a:latin typeface="Segoe UI Light"/>
              </a:rPr>
              <a:t>CollectTop</a:t>
            </a:r>
            <a:endParaRPr lang="en-US" dirty="0">
              <a:solidFill>
                <a:srgbClr val="FFFFFF"/>
              </a:solidFill>
              <a:latin typeface="Segoe UI Light"/>
            </a:endParaRPr>
          </a:p>
        </p:txBody>
      </p:sp>
    </p:spTree>
    <p:extLst>
      <p:ext uri="{BB962C8B-B14F-4D97-AF65-F5344CB8AC3E}">
        <p14:creationId xmlns:p14="http://schemas.microsoft.com/office/powerpoint/2010/main" val="208517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655637" y="1236493"/>
            <a:ext cx="11582400" cy="5134465"/>
          </a:xfrm>
          <a:prstGeom prst="rect">
            <a:avLst/>
          </a:prstGeom>
        </p:spPr>
        <p:txBody>
          <a:bodyPr anchor="ctr"/>
          <a:lstStyle>
            <a:lvl1pPr marL="0" indent="0" algn="l" defTabSz="914400" rtl="0" eaLnBrk="1" latinLnBrk="0" hangingPunct="1">
              <a:spcBef>
                <a:spcPct val="20000"/>
              </a:spcBef>
              <a:buFont typeface="Arial"/>
              <a:buNone/>
              <a:defRPr sz="2400" kern="1200">
                <a:solidFill>
                  <a:schemeClr val="tx1"/>
                </a:solidFill>
                <a:latin typeface="+mn-lt"/>
                <a:ea typeface="+mn-ea"/>
                <a:cs typeface="+mn-cs"/>
              </a:defRPr>
            </a:lvl1pPr>
            <a:lvl2pPr marL="342900" indent="-342900" algn="l" defTabSz="914400" rtl="0" eaLnBrk="1" latinLnBrk="0" hangingPunct="1">
              <a:spcBef>
                <a:spcPct val="20000"/>
              </a:spcBef>
              <a:buClr>
                <a:schemeClr val="accent4"/>
              </a:buClr>
              <a:buFont typeface="Arial"/>
              <a:buChar char="•"/>
              <a:defRPr lang="en-US" sz="2000" kern="1200" dirty="0" smtClean="0">
                <a:solidFill>
                  <a:schemeClr val="tx1"/>
                </a:solidFill>
                <a:latin typeface="Century Gothic"/>
                <a:ea typeface="+mn-ea"/>
                <a:cs typeface="+mn-cs"/>
              </a:defRPr>
            </a:lvl2pPr>
            <a:lvl3pPr marL="638175" indent="-342900" algn="l" defTabSz="914400" rtl="0" eaLnBrk="1" latinLnBrk="0" hangingPunct="1">
              <a:spcBef>
                <a:spcPct val="20000"/>
              </a:spcBef>
              <a:buClr>
                <a:schemeClr val="accent4"/>
              </a:buClr>
              <a:buFont typeface="Arial"/>
              <a:buChar char="•"/>
              <a:defRPr lang="en-US" sz="1800" kern="1200" dirty="0" smtClean="0">
                <a:solidFill>
                  <a:schemeClr val="tx1"/>
                </a:solidFill>
                <a:latin typeface="Century Gothic"/>
                <a:ea typeface="+mn-ea"/>
                <a:cs typeface="+mn-cs"/>
              </a:defRPr>
            </a:lvl3pPr>
            <a:lvl4pPr marL="922338" indent="-342900" algn="l" defTabSz="914400" rtl="0" eaLnBrk="1" latinLnBrk="0" hangingPunct="1">
              <a:spcBef>
                <a:spcPct val="20000"/>
              </a:spcBef>
              <a:buClr>
                <a:schemeClr val="accent4"/>
              </a:buClr>
              <a:buFont typeface="Arial"/>
              <a:buChar char="•"/>
              <a:defRPr lang="en-US" sz="1800" kern="1200" dirty="0" smtClean="0">
                <a:solidFill>
                  <a:schemeClr val="tx1"/>
                </a:solidFill>
                <a:latin typeface="Century Gothic"/>
                <a:ea typeface="+mn-ea"/>
                <a:cs typeface="+mn-cs"/>
              </a:defRPr>
            </a:lvl4pPr>
            <a:lvl5pPr marL="1189038" indent="-342900" algn="l" defTabSz="914400" rtl="0" eaLnBrk="1" latinLnBrk="0" hangingPunct="1">
              <a:spcBef>
                <a:spcPct val="20000"/>
              </a:spcBef>
              <a:buClr>
                <a:schemeClr val="accent4"/>
              </a:buClr>
              <a:buFont typeface="Arial"/>
              <a:buChar char="•"/>
              <a:defRPr lang="en-US" sz="1800" kern="1200" dirty="0">
                <a:solidFill>
                  <a:schemeClr val="tx1"/>
                </a:solidFill>
                <a:latin typeface="Century Gothic"/>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BAD80A">
                    <a:lumMod val="75000"/>
                  </a:srgbClr>
                </a:solidFill>
              </a:rPr>
              <a:t>Daily Azure Stream Analytics cost for 1 MB/sec of average processing</a:t>
            </a:r>
          </a:p>
          <a:p>
            <a:endParaRPr lang="en-US" sz="1496" dirty="0">
              <a:solidFill>
                <a:srgbClr val="404040"/>
              </a:solidFill>
            </a:endParaRPr>
          </a:p>
          <a:p>
            <a:r>
              <a:rPr lang="en-US" b="1" u="sng" dirty="0">
                <a:solidFill>
                  <a:srgbClr val="FFFFFF"/>
                </a:solidFill>
              </a:rPr>
              <a:t>Volume of Data Processed Cost -</a:t>
            </a:r>
            <a:endParaRPr lang="en-US" b="1" dirty="0">
              <a:solidFill>
                <a:srgbClr val="FFFFFF"/>
              </a:solidFill>
            </a:endParaRPr>
          </a:p>
          <a:p>
            <a:r>
              <a:rPr lang="en-US" sz="2000" dirty="0">
                <a:solidFill>
                  <a:srgbClr val="FFFFFF"/>
                </a:solidFill>
              </a:rPr>
              <a:t>$</a:t>
            </a:r>
            <a:r>
              <a:rPr lang="en-US" sz="2000" dirty="0" smtClean="0">
                <a:solidFill>
                  <a:srgbClr val="FFFFFF"/>
                </a:solidFill>
              </a:rPr>
              <a:t>0.001 </a:t>
            </a:r>
            <a:r>
              <a:rPr lang="en-US" sz="2000" dirty="0">
                <a:solidFill>
                  <a:srgbClr val="FFFFFF"/>
                </a:solidFill>
              </a:rPr>
              <a:t>/GB * 84.375 GB  </a:t>
            </a:r>
            <a:r>
              <a:rPr lang="en-US" sz="2000" dirty="0" smtClean="0">
                <a:solidFill>
                  <a:srgbClr val="FFFFFF"/>
                </a:solidFill>
              </a:rPr>
              <a:t>=  </a:t>
            </a:r>
            <a:r>
              <a:rPr lang="en-US" sz="2000" b="1" dirty="0">
                <a:solidFill>
                  <a:srgbClr val="FFFFFF"/>
                </a:solidFill>
              </a:rPr>
              <a:t>$</a:t>
            </a:r>
            <a:r>
              <a:rPr lang="en-US" sz="2000" b="1" dirty="0" smtClean="0">
                <a:solidFill>
                  <a:srgbClr val="FFFFFF"/>
                </a:solidFill>
              </a:rPr>
              <a:t>0.08  </a:t>
            </a:r>
            <a:r>
              <a:rPr lang="en-US" sz="2000" b="1" i="1" dirty="0" smtClean="0">
                <a:solidFill>
                  <a:srgbClr val="FFFFFF"/>
                </a:solidFill>
              </a:rPr>
              <a:t>per </a:t>
            </a:r>
            <a:r>
              <a:rPr lang="en-US" sz="2000" b="1" i="1" dirty="0">
                <a:solidFill>
                  <a:srgbClr val="FFFFFF"/>
                </a:solidFill>
              </a:rPr>
              <a:t>day</a:t>
            </a:r>
            <a:r>
              <a:rPr lang="en-US" sz="2000" i="1" dirty="0">
                <a:solidFill>
                  <a:srgbClr val="FFFFFF"/>
                </a:solidFill>
              </a:rPr>
              <a:t>, streaming max 1 MB/s non-stop</a:t>
            </a:r>
            <a:endParaRPr lang="en-US" sz="2000" dirty="0">
              <a:solidFill>
                <a:srgbClr val="FFFFFF"/>
              </a:solidFill>
            </a:endParaRPr>
          </a:p>
          <a:p>
            <a:endParaRPr lang="en-US" dirty="0">
              <a:solidFill>
                <a:srgbClr val="FFFFFF"/>
              </a:solidFill>
            </a:endParaRPr>
          </a:p>
          <a:p>
            <a:r>
              <a:rPr lang="en-US" b="1" u="sng" dirty="0">
                <a:solidFill>
                  <a:srgbClr val="FFFFFF"/>
                </a:solidFill>
              </a:rPr>
              <a:t>Streaming Unit Cost -</a:t>
            </a:r>
            <a:endParaRPr lang="en-US" b="1" dirty="0">
              <a:solidFill>
                <a:srgbClr val="FFFFFF"/>
              </a:solidFill>
            </a:endParaRPr>
          </a:p>
          <a:p>
            <a:r>
              <a:rPr lang="en-US" sz="2000" dirty="0">
                <a:solidFill>
                  <a:srgbClr val="FFFFFF"/>
                </a:solidFill>
              </a:rPr>
              <a:t>$.</a:t>
            </a:r>
            <a:r>
              <a:rPr lang="en-US" sz="2000" dirty="0" smtClean="0">
                <a:solidFill>
                  <a:srgbClr val="FFFFFF"/>
                </a:solidFill>
              </a:rPr>
              <a:t>031 </a:t>
            </a:r>
            <a:r>
              <a:rPr lang="en-US" sz="2000" dirty="0">
                <a:solidFill>
                  <a:srgbClr val="FFFFFF"/>
                </a:solidFill>
              </a:rPr>
              <a:t>/</a:t>
            </a:r>
            <a:r>
              <a:rPr lang="en-US" sz="2000" dirty="0" err="1">
                <a:solidFill>
                  <a:srgbClr val="FFFFFF"/>
                </a:solidFill>
              </a:rPr>
              <a:t>hr</a:t>
            </a:r>
            <a:r>
              <a:rPr lang="en-US" sz="2000" dirty="0">
                <a:solidFill>
                  <a:srgbClr val="FFFFFF"/>
                </a:solidFill>
              </a:rPr>
              <a:t> * 24 </a:t>
            </a:r>
            <a:r>
              <a:rPr lang="en-US" sz="2000" dirty="0" err="1">
                <a:solidFill>
                  <a:srgbClr val="FFFFFF"/>
                </a:solidFill>
              </a:rPr>
              <a:t>hrs</a:t>
            </a:r>
            <a:r>
              <a:rPr lang="en-US" sz="2000" dirty="0">
                <a:solidFill>
                  <a:srgbClr val="FFFFFF"/>
                </a:solidFill>
              </a:rPr>
              <a:t> </a:t>
            </a:r>
            <a:r>
              <a:rPr lang="en-US" sz="2000" dirty="0" smtClean="0">
                <a:solidFill>
                  <a:srgbClr val="FFFFFF"/>
                </a:solidFill>
              </a:rPr>
              <a:t>=  </a:t>
            </a:r>
            <a:r>
              <a:rPr lang="en-US" sz="2000" b="1" dirty="0">
                <a:solidFill>
                  <a:srgbClr val="FFFFFF"/>
                </a:solidFill>
              </a:rPr>
              <a:t>$</a:t>
            </a:r>
            <a:r>
              <a:rPr lang="en-US" sz="2000" b="1" dirty="0" smtClean="0">
                <a:solidFill>
                  <a:srgbClr val="FFFFFF"/>
                </a:solidFill>
              </a:rPr>
              <a:t>0.74  </a:t>
            </a:r>
            <a:r>
              <a:rPr lang="en-US" sz="2000" b="1" i="1" dirty="0">
                <a:solidFill>
                  <a:srgbClr val="FFFFFF"/>
                </a:solidFill>
              </a:rPr>
              <a:t>per day</a:t>
            </a:r>
            <a:r>
              <a:rPr lang="en-US" sz="2000" i="1" dirty="0">
                <a:solidFill>
                  <a:srgbClr val="FFFFFF"/>
                </a:solidFill>
              </a:rPr>
              <a:t>,</a:t>
            </a:r>
            <a:r>
              <a:rPr lang="en-US" sz="2000" dirty="0">
                <a:solidFill>
                  <a:srgbClr val="FFFFFF"/>
                </a:solidFill>
              </a:rPr>
              <a:t> </a:t>
            </a:r>
            <a:r>
              <a:rPr lang="en-US" sz="2000" i="1" dirty="0">
                <a:solidFill>
                  <a:srgbClr val="FFFFFF"/>
                </a:solidFill>
              </a:rPr>
              <a:t>for 1 MB/sec max. throughput</a:t>
            </a:r>
          </a:p>
          <a:p>
            <a:endParaRPr lang="en-US" sz="2000" dirty="0">
              <a:solidFill>
                <a:srgbClr val="FFFFFF"/>
              </a:solidFill>
            </a:endParaRPr>
          </a:p>
          <a:p>
            <a:r>
              <a:rPr lang="en-US" b="1" u="sng" dirty="0">
                <a:solidFill>
                  <a:srgbClr val="FFFFFF"/>
                </a:solidFill>
              </a:rPr>
              <a:t>Total cost -</a:t>
            </a:r>
            <a:endParaRPr lang="en-US" b="1" dirty="0">
              <a:solidFill>
                <a:srgbClr val="FFFFFF"/>
              </a:solidFill>
            </a:endParaRPr>
          </a:p>
          <a:p>
            <a:r>
              <a:rPr lang="en-US" sz="2000" dirty="0">
                <a:solidFill>
                  <a:srgbClr val="FFFFFF"/>
                </a:solidFill>
              </a:rPr>
              <a:t>$</a:t>
            </a:r>
            <a:r>
              <a:rPr lang="en-US" sz="2000" dirty="0" smtClean="0">
                <a:solidFill>
                  <a:srgbClr val="FFFFFF"/>
                </a:solidFill>
              </a:rPr>
              <a:t>0.74 </a:t>
            </a:r>
            <a:r>
              <a:rPr lang="en-US" sz="2000" dirty="0">
                <a:solidFill>
                  <a:srgbClr val="FFFFFF"/>
                </a:solidFill>
              </a:rPr>
              <a:t>+ $</a:t>
            </a:r>
            <a:r>
              <a:rPr lang="en-US" sz="2000" dirty="0" smtClean="0">
                <a:solidFill>
                  <a:srgbClr val="FFFFFF"/>
                </a:solidFill>
              </a:rPr>
              <a:t>0.08  =  </a:t>
            </a:r>
            <a:r>
              <a:rPr lang="en-US" sz="2000" b="1" dirty="0">
                <a:solidFill>
                  <a:srgbClr val="FFFFFF"/>
                </a:solidFill>
              </a:rPr>
              <a:t>$</a:t>
            </a:r>
            <a:r>
              <a:rPr lang="en-US" sz="2000" b="1" dirty="0" smtClean="0">
                <a:solidFill>
                  <a:srgbClr val="FFFFFF"/>
                </a:solidFill>
              </a:rPr>
              <a:t>0.82  </a:t>
            </a:r>
            <a:r>
              <a:rPr lang="en-US" sz="2000" b="1" i="1" dirty="0">
                <a:solidFill>
                  <a:srgbClr val="FFFFFF"/>
                </a:solidFill>
              </a:rPr>
              <a:t>per day</a:t>
            </a:r>
            <a:r>
              <a:rPr lang="en-US" sz="2000" dirty="0">
                <a:solidFill>
                  <a:srgbClr val="FFFFFF"/>
                </a:solidFill>
              </a:rPr>
              <a:t>      -or-     </a:t>
            </a:r>
            <a:r>
              <a:rPr lang="en-US" sz="2000" dirty="0" smtClean="0">
                <a:solidFill>
                  <a:srgbClr val="FFFFFF"/>
                </a:solidFill>
              </a:rPr>
              <a:t>~ </a:t>
            </a:r>
            <a:r>
              <a:rPr lang="en-US" b="1" u="sng" dirty="0" smtClean="0">
                <a:solidFill>
                  <a:srgbClr val="FFFFFF"/>
                </a:solidFill>
              </a:rPr>
              <a:t>$25 </a:t>
            </a:r>
            <a:r>
              <a:rPr lang="en-US" b="1" u="sng" dirty="0">
                <a:solidFill>
                  <a:srgbClr val="FFFFFF"/>
                </a:solidFill>
              </a:rPr>
              <a:t>per month</a:t>
            </a:r>
          </a:p>
        </p:txBody>
      </p:sp>
      <p:sp>
        <p:nvSpPr>
          <p:cNvPr id="2" name="Title 1"/>
          <p:cNvSpPr>
            <a:spLocks noGrp="1"/>
          </p:cNvSpPr>
          <p:nvPr>
            <p:ph type="title"/>
          </p:nvPr>
        </p:nvSpPr>
        <p:spPr>
          <a:xfrm>
            <a:off x="198437" y="220662"/>
            <a:ext cx="11889564" cy="1373187"/>
          </a:xfrm>
        </p:spPr>
        <p:txBody>
          <a:bodyPr/>
          <a:lstStyle/>
          <a:p>
            <a:r>
              <a:rPr lang="en-AU" dirty="0"/>
              <a:t> Son, your ego is writing checks your body can't cash</a:t>
            </a:r>
            <a:endParaRPr lang="en-US" dirty="0"/>
          </a:p>
        </p:txBody>
      </p:sp>
    </p:spTree>
    <p:extLst>
      <p:ext uri="{BB962C8B-B14F-4D97-AF65-F5344CB8AC3E}">
        <p14:creationId xmlns:p14="http://schemas.microsoft.com/office/powerpoint/2010/main" val="241841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Other Options: </a:t>
            </a:r>
            <a:endParaRPr lang="en-AU" dirty="0"/>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437" y="1453888"/>
            <a:ext cx="3170238" cy="4394843"/>
          </a:xfrm>
          <a:prstGeom prst="rect">
            <a:avLst/>
          </a:prstGeom>
          <a:effectLst>
            <a:outerShdw blurRad="50800" dist="38100" dir="2700000" algn="tl" rotWithShape="0">
              <a:prstClr val="black">
                <a:alpha val="40000"/>
              </a:prstClr>
            </a:outerShdw>
          </a:effectLst>
        </p:spPr>
      </p:pic>
      <p:sp>
        <p:nvSpPr>
          <p:cNvPr id="47" name="Rectangle 46"/>
          <p:cNvSpPr/>
          <p:nvPr/>
        </p:nvSpPr>
        <p:spPr>
          <a:xfrm>
            <a:off x="122237" y="6164262"/>
            <a:ext cx="6477000" cy="369332"/>
          </a:xfrm>
          <a:prstGeom prst="rect">
            <a:avLst/>
          </a:prstGeom>
        </p:spPr>
        <p:txBody>
          <a:bodyPr wrap="square">
            <a:spAutoFit/>
          </a:bodyPr>
          <a:lstStyle/>
          <a:p>
            <a:pPr lvl="1"/>
            <a:r>
              <a:rPr lang="en-US" dirty="0">
                <a:hlinkClick r:id="rId4"/>
              </a:rPr>
              <a:t>https://github.com/PaulStubbs/AzureSmartCitySimulator</a:t>
            </a:r>
            <a:endParaRPr lang="en-US" dirty="0"/>
          </a:p>
        </p:txBody>
      </p:sp>
      <p:pic>
        <p:nvPicPr>
          <p:cNvPr id="5" name="Picture 4"/>
          <p:cNvPicPr>
            <a:picLocks noChangeAspect="1"/>
          </p:cNvPicPr>
          <p:nvPr/>
        </p:nvPicPr>
        <p:blipFill>
          <a:blip r:embed="rId5"/>
          <a:stretch>
            <a:fillRect/>
          </a:stretch>
        </p:blipFill>
        <p:spPr>
          <a:xfrm>
            <a:off x="5303837" y="1477560"/>
            <a:ext cx="1828054" cy="2167652"/>
          </a:xfrm>
          <a:prstGeom prst="rect">
            <a:avLst/>
          </a:prstGeom>
        </p:spPr>
      </p:pic>
      <p:pic>
        <p:nvPicPr>
          <p:cNvPr id="9" name="Picture 8"/>
          <p:cNvPicPr>
            <a:picLocks noChangeAspect="1"/>
          </p:cNvPicPr>
          <p:nvPr/>
        </p:nvPicPr>
        <p:blipFill>
          <a:blip r:embed="rId6"/>
          <a:stretch>
            <a:fillRect/>
          </a:stretch>
        </p:blipFill>
        <p:spPr>
          <a:xfrm>
            <a:off x="7742237" y="1471698"/>
            <a:ext cx="1665129" cy="2378756"/>
          </a:xfrm>
          <a:prstGeom prst="rect">
            <a:avLst/>
          </a:prstGeom>
        </p:spPr>
      </p:pic>
      <p:pic>
        <p:nvPicPr>
          <p:cNvPr id="10" name="Picture 9"/>
          <p:cNvPicPr>
            <a:picLocks noChangeAspect="1"/>
          </p:cNvPicPr>
          <p:nvPr/>
        </p:nvPicPr>
        <p:blipFill>
          <a:blip r:embed="rId7"/>
          <a:stretch>
            <a:fillRect/>
          </a:stretch>
        </p:blipFill>
        <p:spPr>
          <a:xfrm>
            <a:off x="9772493" y="1485498"/>
            <a:ext cx="1731129" cy="2426816"/>
          </a:xfrm>
          <a:prstGeom prst="rect">
            <a:avLst/>
          </a:prstGeom>
        </p:spPr>
      </p:pic>
      <p:pic>
        <p:nvPicPr>
          <p:cNvPr id="11" name="Picture 10"/>
          <p:cNvPicPr>
            <a:picLocks noChangeAspect="1"/>
          </p:cNvPicPr>
          <p:nvPr/>
        </p:nvPicPr>
        <p:blipFill>
          <a:blip r:embed="rId8"/>
          <a:stretch>
            <a:fillRect/>
          </a:stretch>
        </p:blipFill>
        <p:spPr>
          <a:xfrm>
            <a:off x="9772493" y="4159440"/>
            <a:ext cx="1790294" cy="2545441"/>
          </a:xfrm>
          <a:prstGeom prst="rect">
            <a:avLst/>
          </a:prstGeom>
        </p:spPr>
      </p:pic>
      <p:pic>
        <p:nvPicPr>
          <p:cNvPr id="12" name="Picture 11"/>
          <p:cNvPicPr>
            <a:picLocks noChangeAspect="1"/>
          </p:cNvPicPr>
          <p:nvPr/>
        </p:nvPicPr>
        <p:blipFill>
          <a:blip r:embed="rId9"/>
          <a:stretch>
            <a:fillRect/>
          </a:stretch>
        </p:blipFill>
        <p:spPr>
          <a:xfrm>
            <a:off x="7717936" y="4142396"/>
            <a:ext cx="1800950" cy="2548514"/>
          </a:xfrm>
          <a:prstGeom prst="rect">
            <a:avLst/>
          </a:prstGeom>
        </p:spPr>
      </p:pic>
      <p:pic>
        <p:nvPicPr>
          <p:cNvPr id="13" name="Picture 12"/>
          <p:cNvPicPr>
            <a:picLocks noChangeAspect="1"/>
          </p:cNvPicPr>
          <p:nvPr/>
        </p:nvPicPr>
        <p:blipFill>
          <a:blip r:embed="rId10"/>
          <a:stretch>
            <a:fillRect/>
          </a:stretch>
        </p:blipFill>
        <p:spPr>
          <a:xfrm>
            <a:off x="5256527" y="3731899"/>
            <a:ext cx="1589086" cy="2248707"/>
          </a:xfrm>
          <a:prstGeom prst="rect">
            <a:avLst/>
          </a:prstGeom>
        </p:spPr>
      </p:pic>
      <p:graphicFrame>
        <p:nvGraphicFramePr>
          <p:cNvPr id="15" name="Table 14"/>
          <p:cNvGraphicFramePr>
            <a:graphicFrameLocks noGrp="1"/>
          </p:cNvGraphicFramePr>
          <p:nvPr>
            <p:extLst>
              <p:ext uri="{D42A27DB-BD31-4B8C-83A1-F6EECF244321}">
                <p14:modId xmlns:p14="http://schemas.microsoft.com/office/powerpoint/2010/main" val="2337582922"/>
              </p:ext>
            </p:extLst>
          </p:nvPr>
        </p:nvGraphicFramePr>
        <p:xfrm>
          <a:off x="4540353" y="540702"/>
          <a:ext cx="5886694" cy="365760"/>
        </p:xfrm>
        <a:graphic>
          <a:graphicData uri="http://schemas.openxmlformats.org/drawingml/2006/table">
            <a:tbl>
              <a:tblPr/>
              <a:tblGrid>
                <a:gridCol w="5886694">
                  <a:extLst>
                    <a:ext uri="{9D8B030D-6E8A-4147-A177-3AD203B41FA5}">
                      <a16:colId xmlns:a16="http://schemas.microsoft.com/office/drawing/2014/main" val="20000"/>
                    </a:ext>
                  </a:extLst>
                </a:gridCol>
              </a:tblGrid>
              <a:tr h="0">
                <a:tc>
                  <a:txBody>
                    <a:bodyPr/>
                    <a:lstStyle/>
                    <a:p>
                      <a:pPr fontAlgn="t"/>
                      <a:r>
                        <a:rPr lang="en-AU" dirty="0" smtClean="0">
                          <a:effectLst/>
                        </a:rPr>
                        <a:t>Aka You </a:t>
                      </a:r>
                      <a:r>
                        <a:rPr lang="en-AU" dirty="0">
                          <a:effectLst/>
                        </a:rPr>
                        <a:t>don't own these planes son the tax payers do.</a:t>
                      </a:r>
                    </a:p>
                  </a:txBody>
                  <a:tcPr marL="190500">
                    <a:lnL>
                      <a:noFill/>
                    </a:lnL>
                    <a:lnR>
                      <a:noFill/>
                    </a:lnR>
                    <a:lnT>
                      <a:noFill/>
                    </a:lnT>
                    <a:lnB>
                      <a:noFill/>
                    </a:lnB>
                    <a:solidFill>
                      <a:srgbClr val="FFFFFF"/>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1572244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5482" y="295730"/>
            <a:ext cx="11887878" cy="917444"/>
          </a:xfrm>
        </p:spPr>
        <p:txBody>
          <a:bodyPr/>
          <a:lstStyle/>
          <a:p>
            <a:pPr lvl="0"/>
            <a:r>
              <a:rPr lang="en-US" strike="sngStrike" dirty="0" smtClean="0">
                <a:solidFill>
                  <a:srgbClr val="FF0000"/>
                </a:solidFill>
              </a:rPr>
              <a:t>Coming Soon</a:t>
            </a:r>
            <a:r>
              <a:rPr lang="en-US" dirty="0" smtClean="0">
                <a:gradFill>
                  <a:gsLst>
                    <a:gs pos="1250">
                      <a:srgbClr val="404040"/>
                    </a:gs>
                    <a:gs pos="100000">
                      <a:srgbClr val="404040"/>
                    </a:gs>
                  </a:gsLst>
                  <a:lin ang="5400000" scaled="0"/>
                </a:gradFill>
              </a:rPr>
              <a:t>: Azure </a:t>
            </a:r>
            <a:r>
              <a:rPr lang="en-US" dirty="0" err="1" smtClean="0">
                <a:gradFill>
                  <a:gsLst>
                    <a:gs pos="1250">
                      <a:srgbClr val="404040"/>
                    </a:gs>
                    <a:gs pos="100000">
                      <a:srgbClr val="404040"/>
                    </a:gs>
                  </a:gsLst>
                  <a:lin ang="5400000" scaled="0"/>
                </a:gradFill>
              </a:rPr>
              <a:t>IoT</a:t>
            </a:r>
            <a:r>
              <a:rPr lang="en-US" dirty="0" smtClean="0">
                <a:gradFill>
                  <a:gsLst>
                    <a:gs pos="1250">
                      <a:srgbClr val="404040"/>
                    </a:gs>
                    <a:gs pos="100000">
                      <a:srgbClr val="404040"/>
                    </a:gs>
                  </a:gsLst>
                  <a:lin ang="5400000" scaled="0"/>
                </a:gradFill>
              </a:rPr>
              <a:t> </a:t>
            </a:r>
            <a:r>
              <a:rPr lang="en-US" dirty="0" smtClean="0">
                <a:gradFill>
                  <a:gsLst>
                    <a:gs pos="1250">
                      <a:srgbClr val="404040"/>
                    </a:gs>
                    <a:gs pos="100000">
                      <a:srgbClr val="404040"/>
                    </a:gs>
                  </a:gsLst>
                  <a:lin ang="5400000" scaled="0"/>
                </a:gradFill>
              </a:rPr>
              <a:t>Suite/Hub</a:t>
            </a:r>
            <a:endParaRPr lang="en-US" dirty="0"/>
          </a:p>
        </p:txBody>
      </p:sp>
      <p:sp>
        <p:nvSpPr>
          <p:cNvPr id="139" name="TextBox 138"/>
          <p:cNvSpPr txBox="1"/>
          <p:nvPr/>
        </p:nvSpPr>
        <p:spPr>
          <a:xfrm>
            <a:off x="122237" y="1439862"/>
            <a:ext cx="5334001" cy="5053691"/>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rgbClr val="404040"/>
                    </a:gs>
                    <a:gs pos="30000">
                      <a:srgbClr val="404040"/>
                    </a:gs>
                  </a:gsLst>
                  <a:lin ang="5400000" scaled="0"/>
                </a:gradFill>
                <a:ea typeface="Segoe UI Black" panose="020B0A02040204020203" pitchFamily="34" charset="0"/>
                <a:cs typeface="Segoe UI Black" panose="020B0A02040204020203" pitchFamily="34" charset="0"/>
              </a:rPr>
              <a:t>IoT Hub</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Bi-directional device &lt;-&gt; cloud </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Up to 10 million devices</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Telemetry ingestion</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Command &amp; control</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Device registry &amp; identity</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Device Management</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HTTP/AMQP</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Extensible protocol support / MQTT</a:t>
            </a:r>
          </a:p>
          <a:p>
            <a:pPr marL="342900" indent="-342900">
              <a:lnSpc>
                <a:spcPct val="90000"/>
              </a:lnSpc>
              <a:spcAft>
                <a:spcPts val="600"/>
              </a:spcAft>
              <a:buFont typeface="Arial" panose="020B0604020202020204" pitchFamily="34" charset="0"/>
              <a:buChar char="•"/>
            </a:pPr>
            <a:endParaRPr lang="en-US" sz="2400" dirty="0" smtClean="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smtClean="0">
              <a:gradFill>
                <a:gsLst>
                  <a:gs pos="2917">
                    <a:srgbClr val="404040"/>
                  </a:gs>
                  <a:gs pos="30000">
                    <a:srgbClr val="404040"/>
                  </a:gs>
                </a:gsLst>
                <a:lin ang="5400000" scaled="0"/>
              </a:gradFill>
              <a:cs typeface="Segoe UI Semibold" panose="020B0702040204020203" pitchFamily="34" charset="0"/>
            </a:endParaRPr>
          </a:p>
        </p:txBody>
      </p:sp>
      <p:sp>
        <p:nvSpPr>
          <p:cNvPr id="141" name="Text Placeholder 3"/>
          <p:cNvSpPr txBox="1">
            <a:spLocks/>
          </p:cNvSpPr>
          <p:nvPr/>
        </p:nvSpPr>
        <p:spPr>
          <a:xfrm>
            <a:off x="5603443" y="1439862"/>
            <a:ext cx="6553200" cy="4724400"/>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Pre-Built Scenarios</a:t>
            </a:r>
          </a:p>
          <a:p>
            <a:pPr marL="342900" lvl="1" indent="-342900"/>
            <a:r>
              <a:rPr lang="en-US" sz="1800" dirty="0" smtClean="0"/>
              <a:t>Remote monitoring</a:t>
            </a:r>
          </a:p>
          <a:p>
            <a:pPr marL="342900" lvl="1" indent="-342900"/>
            <a:r>
              <a:rPr lang="en-US" sz="1800" dirty="0" smtClean="0"/>
              <a:t>Asset management</a:t>
            </a:r>
          </a:p>
          <a:p>
            <a:pPr marL="342900" lvl="1" indent="-342900"/>
            <a:r>
              <a:rPr lang="en-US" sz="1800" dirty="0" smtClean="0"/>
              <a:t>Predictive maintenance</a:t>
            </a:r>
          </a:p>
          <a:p>
            <a:r>
              <a:rPr lang="en-US" sz="3200" dirty="0" smtClean="0"/>
              <a:t>Simplified &amp; predictable billing</a:t>
            </a:r>
          </a:p>
          <a:p>
            <a:pPr marL="0" indent="0">
              <a:buNone/>
            </a:pPr>
            <a:endParaRPr lang="en-US" dirty="0"/>
          </a:p>
        </p:txBody>
      </p:sp>
      <p:pic>
        <p:nvPicPr>
          <p:cNvPr id="4" name="Picture 3"/>
          <p:cNvPicPr>
            <a:picLocks noChangeAspect="1"/>
          </p:cNvPicPr>
          <p:nvPr/>
        </p:nvPicPr>
        <p:blipFill rotWithShape="1">
          <a:blip r:embed="rId3"/>
          <a:srcRect l="22500" t="27493" r="11250" b="19310"/>
          <a:stretch/>
        </p:blipFill>
        <p:spPr>
          <a:xfrm>
            <a:off x="6065837" y="3573462"/>
            <a:ext cx="5942648" cy="2915261"/>
          </a:xfrm>
          <a:prstGeom prst="rect">
            <a:avLst/>
          </a:prstGeom>
        </p:spPr>
      </p:pic>
    </p:spTree>
    <p:extLst>
      <p:ext uri="{BB962C8B-B14F-4D97-AF65-F5344CB8AC3E}">
        <p14:creationId xmlns:p14="http://schemas.microsoft.com/office/powerpoint/2010/main" val="39987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4757995" y="1597966"/>
            <a:ext cx="7220898" cy="5027582"/>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77" name="TextBox 76"/>
          <p:cNvSpPr txBox="1"/>
          <p:nvPr/>
        </p:nvSpPr>
        <p:spPr>
          <a:xfrm>
            <a:off x="4694237" y="1558555"/>
            <a:ext cx="2051904" cy="5170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n-ea"/>
                <a:cs typeface="+mn-cs"/>
              </a:rPr>
              <a:t>Azure IoT Suite</a:t>
            </a:r>
          </a:p>
        </p:txBody>
      </p:sp>
      <p:sp>
        <p:nvSpPr>
          <p:cNvPr id="2" name="Title 1"/>
          <p:cNvSpPr>
            <a:spLocks noGrp="1"/>
          </p:cNvSpPr>
          <p:nvPr>
            <p:ph type="title"/>
          </p:nvPr>
        </p:nvSpPr>
        <p:spPr/>
        <p:txBody>
          <a:bodyPr/>
          <a:lstStyle/>
          <a:p>
            <a:r>
              <a:rPr lang="en-US" dirty="0"/>
              <a:t>Connect your devices to Azure IoT </a:t>
            </a:r>
            <a:r>
              <a:rPr lang="en-US" dirty="0" smtClean="0"/>
              <a:t>Suite</a:t>
            </a:r>
            <a:endParaRPr lang="en-US" dirty="0"/>
          </a:p>
        </p:txBody>
      </p:sp>
      <p:sp>
        <p:nvSpPr>
          <p:cNvPr id="4" name="Rectangle 3"/>
          <p:cNvSpPr/>
          <p:nvPr/>
        </p:nvSpPr>
        <p:spPr>
          <a:xfrm>
            <a:off x="5058741" y="2428889"/>
            <a:ext cx="2444420" cy="37269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IoT Hub</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Rectangle 7"/>
          <p:cNvSpPr/>
          <p:nvPr/>
        </p:nvSpPr>
        <p:spPr>
          <a:xfrm>
            <a:off x="2162645" y="3964764"/>
            <a:ext cx="961902" cy="15319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FFFFFF"/>
                </a:solidFill>
                <a:effectLst/>
                <a:uLnTx/>
                <a:uFillTx/>
                <a:latin typeface="Segoe UI"/>
                <a:ea typeface="+mn-ea"/>
                <a:cs typeface="+mn-cs"/>
              </a:rPr>
              <a:t>Field gateway</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Rectangle 8"/>
          <p:cNvSpPr/>
          <p:nvPr/>
        </p:nvSpPr>
        <p:spPr>
          <a:xfrm>
            <a:off x="3536719" y="3080126"/>
            <a:ext cx="976747" cy="15319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FFFFFF"/>
                </a:solidFill>
                <a:effectLst/>
                <a:uLnTx/>
                <a:uFillTx/>
                <a:latin typeface="Segoe UI"/>
                <a:ea typeface="+mn-ea"/>
                <a:cs typeface="+mn-cs"/>
              </a:rPr>
              <a:t>Cloud protocol</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FFFFFF"/>
                </a:solidFill>
                <a:effectLst/>
                <a:uLnTx/>
                <a:uFillTx/>
                <a:latin typeface="Segoe UI"/>
                <a:ea typeface="+mn-ea"/>
                <a:cs typeface="+mn-cs"/>
              </a:rPr>
              <a:t>gateway</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angle 10"/>
          <p:cNvSpPr/>
          <p:nvPr/>
        </p:nvSpPr>
        <p:spPr>
          <a:xfrm>
            <a:off x="1133169" y="2638102"/>
            <a:ext cx="313519" cy="314134"/>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2" name="Freeform 84"/>
          <p:cNvSpPr>
            <a:spLocks noEditPoints="1"/>
          </p:cNvSpPr>
          <p:nvPr/>
        </p:nvSpPr>
        <p:spPr bwMode="auto">
          <a:xfrm>
            <a:off x="1205064" y="2699617"/>
            <a:ext cx="169729" cy="19110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marL="0" marR="0" lvl="0" indent="0" algn="l" defTabSz="68534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cxnSp>
        <p:nvCxnSpPr>
          <p:cNvPr id="22" name="Straight Arrow Connector 21"/>
          <p:cNvCxnSpPr/>
          <p:nvPr/>
        </p:nvCxnSpPr>
        <p:spPr>
          <a:xfrm flipV="1">
            <a:off x="1467319" y="2774620"/>
            <a:ext cx="3570887" cy="110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1467319" y="3556503"/>
            <a:ext cx="2069400" cy="139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515189" y="3831219"/>
            <a:ext cx="53587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467319" y="4317167"/>
            <a:ext cx="701979" cy="102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124795" y="4327390"/>
            <a:ext cx="423897" cy="51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472924" y="5098220"/>
            <a:ext cx="69585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3131865" y="5098220"/>
            <a:ext cx="1906341" cy="119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rot="16200000">
            <a:off x="315325" y="2992596"/>
            <a:ext cx="1134157" cy="338554"/>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FFFFFF"/>
                </a:solidFill>
                <a:effectLst/>
                <a:uLnTx/>
                <a:uFillTx/>
                <a:latin typeface="Segoe UI"/>
                <a:ea typeface="+mn-ea"/>
                <a:cs typeface="+mn-cs"/>
              </a:rPr>
              <a:t>IP-capable</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TextBox 35"/>
          <p:cNvSpPr txBox="1"/>
          <p:nvPr/>
        </p:nvSpPr>
        <p:spPr>
          <a:xfrm rot="16200000">
            <a:off x="213666" y="4561445"/>
            <a:ext cx="1316579" cy="338554"/>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FFFFFF"/>
                </a:solidFill>
                <a:effectLst/>
                <a:uLnTx/>
                <a:uFillTx/>
                <a:latin typeface="Segoe UI"/>
                <a:ea typeface="+mn-ea"/>
                <a:cs typeface="+mn-cs"/>
              </a:rPr>
              <a:t>PAN-devices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Rectangle 36"/>
          <p:cNvSpPr/>
          <p:nvPr/>
        </p:nvSpPr>
        <p:spPr>
          <a:xfrm>
            <a:off x="8222120" y="2529892"/>
            <a:ext cx="3116699" cy="11730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Event processing and insight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(e.g. Azure Stream Analytics)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Right Arrow 49"/>
          <p:cNvSpPr/>
          <p:nvPr/>
        </p:nvSpPr>
        <p:spPr>
          <a:xfrm rot="10800000">
            <a:off x="7538508" y="5614607"/>
            <a:ext cx="548305" cy="391722"/>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Left-Right Arrow 50"/>
          <p:cNvSpPr/>
          <p:nvPr/>
        </p:nvSpPr>
        <p:spPr>
          <a:xfrm>
            <a:off x="7543760" y="4141248"/>
            <a:ext cx="593100" cy="451943"/>
          </a:xfrm>
          <a:prstGeom prst="leftRightArrow">
            <a:avLst>
              <a:gd name="adj1" fmla="val 37549"/>
              <a:gd name="adj2" fmla="val 31899"/>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Rectangle 77"/>
          <p:cNvSpPr/>
          <p:nvPr/>
        </p:nvSpPr>
        <p:spPr>
          <a:xfrm>
            <a:off x="8207679" y="3899414"/>
            <a:ext cx="3116698" cy="9673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Application</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device runtime logic</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Right Arrow 81"/>
          <p:cNvSpPr/>
          <p:nvPr/>
        </p:nvSpPr>
        <p:spPr>
          <a:xfrm>
            <a:off x="7556154" y="2966012"/>
            <a:ext cx="580706" cy="391722"/>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Rectangle 82"/>
          <p:cNvSpPr/>
          <p:nvPr/>
        </p:nvSpPr>
        <p:spPr>
          <a:xfrm>
            <a:off x="8222120" y="5208884"/>
            <a:ext cx="3116698" cy="9673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Application</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device provisioning and management</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Rectangle 83"/>
          <p:cNvSpPr/>
          <p:nvPr/>
        </p:nvSpPr>
        <p:spPr bwMode="auto">
          <a:xfrm>
            <a:off x="1041233" y="2301803"/>
            <a:ext cx="7554418" cy="3957989"/>
          </a:xfrm>
          <a:prstGeom prst="rect">
            <a:avLst/>
          </a:prstGeom>
          <a:noFill/>
          <a:ln w="28575">
            <a:solidFill>
              <a:schemeClr val="accent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cxnSp>
        <p:nvCxnSpPr>
          <p:cNvPr id="88" name="Straight Connector 87"/>
          <p:cNvCxnSpPr/>
          <p:nvPr/>
        </p:nvCxnSpPr>
        <p:spPr>
          <a:xfrm>
            <a:off x="3292189" y="2419354"/>
            <a:ext cx="0" cy="4114755"/>
          </a:xfrm>
          <a:prstGeom prst="line">
            <a:avLst/>
          </a:prstGeom>
          <a:ln>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3292189" y="6180562"/>
            <a:ext cx="869469"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a:ea typeface="+mn-ea"/>
                <a:cs typeface="+mn-cs"/>
              </a:rPr>
              <a:t>cloud</a:t>
            </a:r>
          </a:p>
        </p:txBody>
      </p:sp>
      <p:sp>
        <p:nvSpPr>
          <p:cNvPr id="96" name="TextBox 95"/>
          <p:cNvSpPr txBox="1"/>
          <p:nvPr/>
        </p:nvSpPr>
        <p:spPr>
          <a:xfrm>
            <a:off x="2440285" y="6168353"/>
            <a:ext cx="760465"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n-ea"/>
                <a:cs typeface="+mn-cs"/>
              </a:rPr>
              <a:t>field</a:t>
            </a:r>
          </a:p>
        </p:txBody>
      </p:sp>
      <p:sp>
        <p:nvSpPr>
          <p:cNvPr id="42" name="Rectangle 41"/>
          <p:cNvSpPr/>
          <p:nvPr/>
        </p:nvSpPr>
        <p:spPr>
          <a:xfrm>
            <a:off x="1133169" y="3399706"/>
            <a:ext cx="313519" cy="314134"/>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3" name="Freeform 84"/>
          <p:cNvSpPr>
            <a:spLocks noEditPoints="1"/>
          </p:cNvSpPr>
          <p:nvPr/>
        </p:nvSpPr>
        <p:spPr bwMode="auto">
          <a:xfrm>
            <a:off x="1205064" y="3461221"/>
            <a:ext cx="169729" cy="19110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marL="0" marR="0" lvl="0" indent="0" algn="l" defTabSz="68534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45" name="Rectangle 44"/>
          <p:cNvSpPr/>
          <p:nvPr/>
        </p:nvSpPr>
        <p:spPr>
          <a:xfrm>
            <a:off x="1126643" y="4159978"/>
            <a:ext cx="313519" cy="314134"/>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6" name="Freeform 84"/>
          <p:cNvSpPr>
            <a:spLocks noEditPoints="1"/>
          </p:cNvSpPr>
          <p:nvPr/>
        </p:nvSpPr>
        <p:spPr bwMode="auto">
          <a:xfrm>
            <a:off x="1198538" y="4221493"/>
            <a:ext cx="169729" cy="19110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marL="0" marR="0" lvl="0" indent="0" algn="l" defTabSz="68534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48" name="Rectangle 47"/>
          <p:cNvSpPr/>
          <p:nvPr/>
        </p:nvSpPr>
        <p:spPr>
          <a:xfrm>
            <a:off x="1124059" y="4953075"/>
            <a:ext cx="313519" cy="314134"/>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9" name="Freeform 84"/>
          <p:cNvSpPr>
            <a:spLocks noEditPoints="1"/>
          </p:cNvSpPr>
          <p:nvPr/>
        </p:nvSpPr>
        <p:spPr bwMode="auto">
          <a:xfrm>
            <a:off x="1195954" y="5014590"/>
            <a:ext cx="169729" cy="19110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marL="0" marR="0" lvl="0" indent="0" algn="l" defTabSz="68534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145202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p:bldP spid="4" grpId="0" animBg="1"/>
      <p:bldP spid="8" grpId="0" animBg="1"/>
      <p:bldP spid="9" grpId="0" animBg="1"/>
      <p:bldP spid="35" grpId="0"/>
      <p:bldP spid="36" grpId="0"/>
      <p:bldP spid="37" grpId="0" animBg="1"/>
      <p:bldP spid="50" grpId="0" animBg="1"/>
      <p:bldP spid="51" grpId="0" animBg="1"/>
      <p:bldP spid="78" grpId="0" animBg="1"/>
      <p:bldP spid="82" grpId="0" animBg="1"/>
      <p:bldP spid="83" grpId="0" animBg="1"/>
      <p:bldP spid="84" grpId="0" animBg="1"/>
      <p:bldP spid="95" grpId="0"/>
      <p:bldP spid="9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
          <p:cNvSpPr txBox="1">
            <a:spLocks/>
          </p:cNvSpPr>
          <p:nvPr/>
        </p:nvSpPr>
        <p:spPr>
          <a:xfrm>
            <a:off x="137902" y="144462"/>
            <a:ext cx="12100135" cy="1181100"/>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9600" dirty="0" smtClean="0"/>
              <a:t>Demo: </a:t>
            </a:r>
            <a:r>
              <a:rPr lang="en-AU" sz="9600" dirty="0" err="1" smtClean="0"/>
              <a:t>IoT</a:t>
            </a:r>
            <a:r>
              <a:rPr lang="en-AU" sz="9600" dirty="0" smtClean="0"/>
              <a:t> Suite</a:t>
            </a:r>
            <a:endParaRPr lang="en-AU" sz="9600" dirty="0"/>
          </a:p>
        </p:txBody>
      </p:sp>
      <p:sp>
        <p:nvSpPr>
          <p:cNvPr id="16" name="TextBox 15"/>
          <p:cNvSpPr txBox="1"/>
          <p:nvPr/>
        </p:nvSpPr>
        <p:spPr>
          <a:xfrm>
            <a:off x="3779837" y="5707062"/>
            <a:ext cx="7391399" cy="1037207"/>
          </a:xfrm>
          <a:prstGeom prst="rect">
            <a:avLst/>
          </a:prstGeom>
          <a:noFill/>
        </p:spPr>
        <p:txBody>
          <a:bodyPr wrap="squar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http://</a:t>
            </a:r>
            <a:r>
              <a:rPr lang="en-AU" sz="2400" dirty="0">
                <a:gradFill>
                  <a:gsLst>
                    <a:gs pos="2917">
                      <a:schemeClr val="tx1"/>
                    </a:gs>
                    <a:gs pos="30000">
                      <a:schemeClr val="tx1"/>
                    </a:gs>
                  </a:gsLst>
                  <a:lin ang="5400000" scaled="0"/>
                </a:gradFill>
              </a:rPr>
              <a:t>www.azureiotsuite.com/</a:t>
            </a:r>
            <a:endParaRPr lang="en-AU" sz="2400" dirty="0" smtClean="0">
              <a:gradFill>
                <a:gsLst>
                  <a:gs pos="2917">
                    <a:schemeClr val="tx1"/>
                  </a:gs>
                  <a:gs pos="30000">
                    <a:schemeClr val="tx1"/>
                  </a:gs>
                </a:gsLst>
                <a:lin ang="5400000" scaled="0"/>
              </a:gradFill>
            </a:endParaRPr>
          </a:p>
          <a:p>
            <a:pPr marL="457200" indent="-457200">
              <a:lnSpc>
                <a:spcPct val="90000"/>
              </a:lnSpc>
              <a:spcAft>
                <a:spcPts val="600"/>
              </a:spcAft>
              <a:buAutoNum type="arabicPeriod"/>
            </a:pPr>
            <a:endParaRPr lang="en-AU" sz="2400" dirty="0" err="1" smtClean="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stretch>
            <a:fillRect/>
          </a:stretch>
        </p:blipFill>
        <p:spPr>
          <a:xfrm>
            <a:off x="3398837" y="1897062"/>
            <a:ext cx="4867275" cy="3619500"/>
          </a:xfrm>
          <a:prstGeom prst="rect">
            <a:avLst/>
          </a:prstGeom>
        </p:spPr>
      </p:pic>
    </p:spTree>
    <p:extLst>
      <p:ext uri="{BB962C8B-B14F-4D97-AF65-F5344CB8AC3E}">
        <p14:creationId xmlns:p14="http://schemas.microsoft.com/office/powerpoint/2010/main" val="289045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0256837" y="1668482"/>
            <a:ext cx="1907366" cy="4103974"/>
          </a:xfrm>
          <a:prstGeom prst="rect">
            <a:avLst/>
          </a:prstGeom>
          <a:noFill/>
          <a:ln w="254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2" name="Title 1"/>
          <p:cNvSpPr>
            <a:spLocks noGrp="1"/>
          </p:cNvSpPr>
          <p:nvPr>
            <p:ph type="title"/>
          </p:nvPr>
        </p:nvSpPr>
        <p:spPr/>
        <p:txBody>
          <a:bodyPr/>
          <a:lstStyle/>
          <a:p>
            <a:r>
              <a:rPr lang="en-US" dirty="0" smtClean="0"/>
              <a:t>Many aspects of connectivity</a:t>
            </a:r>
            <a:endParaRPr lang="en-US" dirty="0"/>
          </a:p>
        </p:txBody>
      </p:sp>
      <p:sp>
        <p:nvSpPr>
          <p:cNvPr id="32" name="Text Placeholder 31"/>
          <p:cNvSpPr>
            <a:spLocks noGrp="1"/>
          </p:cNvSpPr>
          <p:nvPr>
            <p:ph type="body" sz="quarter" idx="10"/>
          </p:nvPr>
        </p:nvSpPr>
        <p:spPr>
          <a:xfrm>
            <a:off x="274640" y="1212849"/>
            <a:ext cx="5486399" cy="5595378"/>
          </a:xfrm>
        </p:spPr>
        <p:txBody>
          <a:bodyPr/>
          <a:lstStyle/>
          <a:p>
            <a:r>
              <a:rPr lang="en-US" sz="2800" dirty="0" smtClean="0"/>
              <a:t>Functionality</a:t>
            </a:r>
            <a:endParaRPr lang="en-US" sz="2800" dirty="0"/>
          </a:p>
          <a:p>
            <a:pPr lvl="1"/>
            <a:r>
              <a:rPr lang="en-US" sz="1800" dirty="0" smtClean="0"/>
              <a:t>Device-to-cloud telemetry,</a:t>
            </a:r>
          </a:p>
          <a:p>
            <a:pPr lvl="1"/>
            <a:r>
              <a:rPr lang="en-US" sz="1800" dirty="0" smtClean="0"/>
              <a:t>Cloud-to-device commands and notifications,</a:t>
            </a:r>
          </a:p>
          <a:p>
            <a:pPr lvl="1"/>
            <a:r>
              <a:rPr lang="en-US" sz="1800" dirty="0" smtClean="0"/>
              <a:t>Bulk uploads/downloads</a:t>
            </a:r>
            <a:endParaRPr lang="en-US" sz="1800" dirty="0"/>
          </a:p>
          <a:p>
            <a:r>
              <a:rPr lang="en-US" sz="2800" dirty="0" smtClean="0"/>
              <a:t>Security</a:t>
            </a:r>
          </a:p>
          <a:p>
            <a:pPr lvl="1"/>
            <a:r>
              <a:rPr lang="en-US" sz="1800" dirty="0" smtClean="0"/>
              <a:t>Device security,</a:t>
            </a:r>
          </a:p>
          <a:p>
            <a:pPr lvl="1"/>
            <a:r>
              <a:rPr lang="en-US" sz="1800" dirty="0" smtClean="0"/>
              <a:t>Cloud security,</a:t>
            </a:r>
          </a:p>
          <a:p>
            <a:pPr lvl="1"/>
            <a:r>
              <a:rPr lang="en-US" sz="1800" dirty="0" smtClean="0"/>
              <a:t>Channel security, …</a:t>
            </a:r>
          </a:p>
          <a:p>
            <a:r>
              <a:rPr lang="en-US" sz="2800" dirty="0" smtClean="0"/>
              <a:t>Monitoring</a:t>
            </a:r>
          </a:p>
          <a:p>
            <a:pPr lvl="1"/>
            <a:r>
              <a:rPr lang="en-US" sz="1800" dirty="0" smtClean="0"/>
              <a:t>Identify malfunctioning devices when they cannot be reached directly</a:t>
            </a:r>
          </a:p>
          <a:p>
            <a:r>
              <a:rPr lang="en-US" sz="2800" dirty="0"/>
              <a:t>Reach and customization</a:t>
            </a:r>
          </a:p>
          <a:p>
            <a:pPr lvl="1"/>
            <a:r>
              <a:rPr lang="en-US" sz="1800" dirty="0" smtClean="0"/>
              <a:t>RTOS/Linux/Windows/non-IP capable,</a:t>
            </a:r>
          </a:p>
          <a:p>
            <a:pPr lvl="1"/>
            <a:r>
              <a:rPr lang="en-US" sz="1800" dirty="0" smtClean="0"/>
              <a:t>Network/application protocols,</a:t>
            </a:r>
          </a:p>
          <a:p>
            <a:pPr lvl="1"/>
            <a:r>
              <a:rPr lang="en-US" sz="1800" dirty="0" smtClean="0"/>
              <a:t>Authentication schemes</a:t>
            </a:r>
            <a:endParaRPr lang="en-US" sz="1800" dirty="0"/>
          </a:p>
        </p:txBody>
      </p:sp>
      <p:grpSp>
        <p:nvGrpSpPr>
          <p:cNvPr id="4" name="Canvas 1"/>
          <p:cNvGrpSpPr/>
          <p:nvPr/>
        </p:nvGrpSpPr>
        <p:grpSpPr>
          <a:xfrm>
            <a:off x="5396807" y="2442935"/>
            <a:ext cx="6312243" cy="3106531"/>
            <a:chOff x="0" y="0"/>
            <a:chExt cx="5486400" cy="2943225"/>
          </a:xfrm>
        </p:grpSpPr>
        <p:sp>
          <p:nvSpPr>
            <p:cNvPr id="5" name="Rectangle 4"/>
            <p:cNvSpPr/>
            <p:nvPr/>
          </p:nvSpPr>
          <p:spPr>
            <a:xfrm>
              <a:off x="0" y="0"/>
              <a:ext cx="5486400" cy="2943225"/>
            </a:xfrm>
            <a:prstGeom prst="rect">
              <a:avLst/>
            </a:prstGeom>
          </p:spPr>
        </p:sp>
        <p:sp>
          <p:nvSpPr>
            <p:cNvPr id="6" name="Rectangle 5"/>
            <p:cNvSpPr/>
            <p:nvPr/>
          </p:nvSpPr>
          <p:spPr>
            <a:xfrm>
              <a:off x="4502071" y="0"/>
              <a:ext cx="984329" cy="28713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FFFFFF"/>
                  </a:solidFill>
                  <a:effectLst/>
                  <a:uLnTx/>
                  <a:uFillTx/>
                  <a:latin typeface="Segoe UI"/>
                  <a:ea typeface="Times New Roman" panose="02020603050405020304" pitchFamily="18" charset="0"/>
                  <a:cs typeface="Times New Roman" panose="02020603050405020304" pitchFamily="18" charset="0"/>
                </a:rPr>
                <a:t>IoT Hub</a:t>
              </a:r>
              <a:endParaRPr kumimoji="0" 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7" name="Rectangle 6"/>
            <p:cNvSpPr/>
            <p:nvPr/>
          </p:nvSpPr>
          <p:spPr>
            <a:xfrm>
              <a:off x="1613838" y="1343558"/>
              <a:ext cx="959290" cy="15277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Times New Roman" panose="02020603050405020304" pitchFamily="18" charset="0"/>
                  <a:cs typeface="Times New Roman" panose="02020603050405020304" pitchFamily="18" charset="0"/>
                </a:rPr>
                <a:t>Field </a:t>
              </a:r>
              <a:r>
                <a:rPr kumimoji="0" lang="en-US" sz="1200" b="0" i="0" u="none" strike="noStrike" kern="1200" cap="none" spc="0" normalizeH="0" baseline="0" noProof="0" dirty="0" smtClean="0">
                  <a:ln>
                    <a:noFill/>
                  </a:ln>
                  <a:solidFill>
                    <a:srgbClr val="FFFFFF"/>
                  </a:solidFill>
                  <a:effectLst/>
                  <a:uLnTx/>
                  <a:uFillTx/>
                  <a:latin typeface="Segoe UI"/>
                  <a:ea typeface="Times New Roman" panose="02020603050405020304" pitchFamily="18" charset="0"/>
                  <a:cs typeface="Times New Roman" panose="02020603050405020304" pitchFamily="18" charset="0"/>
                </a:rPr>
                <a:t>gateways</a:t>
              </a:r>
              <a:endParaRPr kumimoji="0" 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8" name="Rectangle 7"/>
            <p:cNvSpPr/>
            <p:nvPr/>
          </p:nvSpPr>
          <p:spPr>
            <a:xfrm>
              <a:off x="2984181" y="461322"/>
              <a:ext cx="974095" cy="15277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Times New Roman" panose="02020603050405020304" pitchFamily="18" charset="0"/>
                  <a:cs typeface="Times New Roman" panose="02020603050405020304" pitchFamily="18" charset="0"/>
                </a:rPr>
                <a:t>Cloud protocol</a:t>
              </a:r>
              <a:endParaRPr kumimoji="0" 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Times New Roman" panose="02020603050405020304" pitchFamily="18" charset="0"/>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FFFFFF"/>
                  </a:solidFill>
                  <a:effectLst/>
                  <a:uLnTx/>
                  <a:uFillTx/>
                  <a:latin typeface="Segoe UI"/>
                  <a:ea typeface="Times New Roman" panose="02020603050405020304" pitchFamily="18" charset="0"/>
                  <a:cs typeface="Times New Roman" panose="02020603050405020304" pitchFamily="18" charset="0"/>
                </a:rPr>
                <a:t>gateways</a:t>
              </a:r>
              <a:endParaRPr kumimoji="0" 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grpSp>
          <p:nvGrpSpPr>
            <p:cNvPr id="9" name="Group 8"/>
            <p:cNvGrpSpPr/>
            <p:nvPr/>
          </p:nvGrpSpPr>
          <p:grpSpPr>
            <a:xfrm>
              <a:off x="575846" y="1"/>
              <a:ext cx="312668" cy="313281"/>
              <a:chOff x="577414" y="1"/>
              <a:chExt cx="395416" cy="395416"/>
            </a:xfrm>
          </p:grpSpPr>
          <p:sp>
            <p:nvSpPr>
              <p:cNvPr id="30" name="Rectangle 29"/>
              <p:cNvSpPr/>
              <p:nvPr/>
            </p:nvSpPr>
            <p:spPr>
              <a:xfrm>
                <a:off x="577414" y="1"/>
                <a:ext cx="395416" cy="39541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30"/>
              <p:cNvSpPr>
                <a:spLocks noEditPoints="1"/>
              </p:cNvSpPr>
              <p:nvPr/>
            </p:nvSpPr>
            <p:spPr bwMode="auto">
              <a:xfrm>
                <a:off x="668089" y="77433"/>
                <a:ext cx="214065" cy="240549"/>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 name="Group 9"/>
            <p:cNvGrpSpPr/>
            <p:nvPr/>
          </p:nvGrpSpPr>
          <p:grpSpPr>
            <a:xfrm>
              <a:off x="569735" y="769183"/>
              <a:ext cx="312668" cy="313281"/>
              <a:chOff x="571286" y="771277"/>
              <a:chExt cx="395416" cy="395416"/>
            </a:xfrm>
          </p:grpSpPr>
          <p:sp>
            <p:nvSpPr>
              <p:cNvPr id="28" name="Rectangle 27"/>
              <p:cNvSpPr/>
              <p:nvPr/>
            </p:nvSpPr>
            <p:spPr>
              <a:xfrm>
                <a:off x="571286" y="771277"/>
                <a:ext cx="395416" cy="39541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28"/>
              <p:cNvSpPr>
                <a:spLocks noEditPoints="1"/>
              </p:cNvSpPr>
              <p:nvPr/>
            </p:nvSpPr>
            <p:spPr bwMode="auto">
              <a:xfrm>
                <a:off x="661961" y="848709"/>
                <a:ext cx="214065" cy="240549"/>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oup 10"/>
            <p:cNvGrpSpPr/>
            <p:nvPr/>
          </p:nvGrpSpPr>
          <p:grpSpPr>
            <a:xfrm>
              <a:off x="569735" y="1538364"/>
              <a:ext cx="312668" cy="313281"/>
              <a:chOff x="571286" y="1542552"/>
              <a:chExt cx="395416" cy="395416"/>
            </a:xfrm>
          </p:grpSpPr>
          <p:sp>
            <p:nvSpPr>
              <p:cNvPr id="26" name="Rectangle 25"/>
              <p:cNvSpPr/>
              <p:nvPr/>
            </p:nvSpPr>
            <p:spPr>
              <a:xfrm>
                <a:off x="571286" y="1542552"/>
                <a:ext cx="395416" cy="39541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26"/>
              <p:cNvSpPr>
                <a:spLocks noEditPoints="1"/>
              </p:cNvSpPr>
              <p:nvPr/>
            </p:nvSpPr>
            <p:spPr bwMode="auto">
              <a:xfrm>
                <a:off x="661961" y="1619984"/>
                <a:ext cx="214065" cy="240549"/>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 name="Group 11"/>
            <p:cNvGrpSpPr/>
            <p:nvPr/>
          </p:nvGrpSpPr>
          <p:grpSpPr>
            <a:xfrm>
              <a:off x="575847" y="2328319"/>
              <a:ext cx="312668" cy="313282"/>
              <a:chOff x="577415" y="2334658"/>
              <a:chExt cx="395416" cy="395416"/>
            </a:xfrm>
          </p:grpSpPr>
          <p:sp>
            <p:nvSpPr>
              <p:cNvPr id="24" name="Rectangle 23"/>
              <p:cNvSpPr/>
              <p:nvPr/>
            </p:nvSpPr>
            <p:spPr>
              <a:xfrm>
                <a:off x="577415" y="2334658"/>
                <a:ext cx="395416" cy="39541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24"/>
              <p:cNvSpPr>
                <a:spLocks noEditPoints="1"/>
              </p:cNvSpPr>
              <p:nvPr/>
            </p:nvSpPr>
            <p:spPr bwMode="auto">
              <a:xfrm>
                <a:off x="668090" y="2412090"/>
                <a:ext cx="214065"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3" name="Straight Arrow Connector 12"/>
            <p:cNvCxnSpPr/>
            <p:nvPr/>
          </p:nvCxnSpPr>
          <p:spPr>
            <a:xfrm flipV="1">
              <a:off x="1001704" y="156645"/>
              <a:ext cx="3479887" cy="31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016750" y="924600"/>
              <a:ext cx="1967431" cy="118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959994" y="1210376"/>
              <a:ext cx="53441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20399" y="1695005"/>
              <a:ext cx="700073" cy="101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573375" y="1705200"/>
              <a:ext cx="422746" cy="51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925989" y="2473937"/>
              <a:ext cx="693961"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580426" y="2473937"/>
              <a:ext cx="1901165" cy="1189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10156015" y="1617463"/>
            <a:ext cx="158604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n-ea"/>
                <a:cs typeface="+mn-cs"/>
              </a:rPr>
              <a:t>Azure IoT Suite</a:t>
            </a:r>
          </a:p>
        </p:txBody>
      </p:sp>
      <p:sp>
        <p:nvSpPr>
          <p:cNvPr id="35" name="TextBox 34"/>
          <p:cNvSpPr txBox="1"/>
          <p:nvPr/>
        </p:nvSpPr>
        <p:spPr>
          <a:xfrm>
            <a:off x="11646132" y="3547109"/>
            <a:ext cx="59535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n-ea"/>
                <a:cs typeface="+mn-cs"/>
              </a:rPr>
              <a:t>…</a:t>
            </a:r>
          </a:p>
        </p:txBody>
      </p:sp>
    </p:spTree>
    <p:extLst>
      <p:ext uri="{BB962C8B-B14F-4D97-AF65-F5344CB8AC3E}">
        <p14:creationId xmlns:p14="http://schemas.microsoft.com/office/powerpoint/2010/main" val="452235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IoT Suite: IoT Hub</a:t>
            </a:r>
            <a:endParaRPr lang="en-US" dirty="0"/>
          </a:p>
        </p:txBody>
      </p:sp>
      <p:sp>
        <p:nvSpPr>
          <p:cNvPr id="3" name="Text Placeholder 2"/>
          <p:cNvSpPr>
            <a:spLocks noGrp="1"/>
          </p:cNvSpPr>
          <p:nvPr>
            <p:ph type="body" sz="quarter" idx="10"/>
          </p:nvPr>
        </p:nvSpPr>
        <p:spPr>
          <a:xfrm>
            <a:off x="274640" y="1212849"/>
            <a:ext cx="6035036" cy="5066002"/>
          </a:xfrm>
        </p:spPr>
        <p:txBody>
          <a:bodyPr/>
          <a:lstStyle/>
          <a:p>
            <a:r>
              <a:rPr lang="en-US" dirty="0" smtClean="0"/>
              <a:t>Designed for IoT</a:t>
            </a:r>
            <a:endParaRPr lang="en-US" dirty="0"/>
          </a:p>
          <a:p>
            <a:pPr lvl="1"/>
            <a:r>
              <a:rPr lang="en-US" dirty="0" smtClean="0"/>
              <a:t>Connect millions </a:t>
            </a:r>
            <a:r>
              <a:rPr lang="en-US" dirty="0"/>
              <a:t>of devices </a:t>
            </a:r>
            <a:r>
              <a:rPr lang="en-US" dirty="0" smtClean="0"/>
              <a:t>to </a:t>
            </a:r>
            <a:r>
              <a:rPr lang="en-US" dirty="0"/>
              <a:t>a partitioned application back-end</a:t>
            </a:r>
          </a:p>
          <a:p>
            <a:r>
              <a:rPr lang="en-US" dirty="0" smtClean="0"/>
              <a:t>Service assisted </a:t>
            </a:r>
            <a:r>
              <a:rPr lang="en-US" dirty="0"/>
              <a:t>c</a:t>
            </a:r>
            <a:r>
              <a:rPr lang="en-US" dirty="0" smtClean="0"/>
              <a:t>ommunications</a:t>
            </a:r>
            <a:endParaRPr lang="en-US" dirty="0"/>
          </a:p>
          <a:p>
            <a:pPr lvl="1"/>
            <a:r>
              <a:rPr lang="en-US" dirty="0" smtClean="0"/>
              <a:t>Devices are not servers</a:t>
            </a:r>
          </a:p>
          <a:p>
            <a:pPr lvl="1"/>
            <a:r>
              <a:rPr lang="en-US" dirty="0" smtClean="0"/>
              <a:t>Use IoT Hub to enable secure bi-directional </a:t>
            </a:r>
            <a:r>
              <a:rPr lang="en-US" dirty="0" err="1" smtClean="0"/>
              <a:t>comms</a:t>
            </a:r>
            <a:endParaRPr lang="en-US" dirty="0"/>
          </a:p>
          <a:p>
            <a:r>
              <a:rPr lang="en-US" dirty="0" smtClean="0"/>
              <a:t>Cloud-scale messaging</a:t>
            </a:r>
          </a:p>
          <a:p>
            <a:pPr lvl="1"/>
            <a:r>
              <a:rPr lang="en-US" dirty="0" smtClean="0"/>
              <a:t>Device-to-cloud and Cloud-to-device</a:t>
            </a:r>
          </a:p>
          <a:p>
            <a:pPr lvl="1"/>
            <a:r>
              <a:rPr lang="en-US" dirty="0" smtClean="0"/>
              <a:t>Durable messages (</a:t>
            </a:r>
            <a:r>
              <a:rPr lang="en-US" i="1" dirty="0" smtClean="0"/>
              <a:t>at least once </a:t>
            </a:r>
            <a:r>
              <a:rPr lang="en-US" dirty="0" smtClean="0"/>
              <a:t>semantics)</a:t>
            </a:r>
          </a:p>
          <a:p>
            <a:r>
              <a:rPr lang="en-US" dirty="0" smtClean="0"/>
              <a:t>Cloud-facing </a:t>
            </a:r>
            <a:r>
              <a:rPr lang="en-US" dirty="0"/>
              <a:t>feedback</a:t>
            </a:r>
          </a:p>
          <a:p>
            <a:pPr lvl="1"/>
            <a:r>
              <a:rPr lang="en-US" dirty="0"/>
              <a:t>Delivery receipts, expired messages</a:t>
            </a:r>
          </a:p>
          <a:p>
            <a:pPr lvl="1"/>
            <a:r>
              <a:rPr lang="en-US" dirty="0"/>
              <a:t>Device communication </a:t>
            </a:r>
            <a:r>
              <a:rPr lang="en-US" dirty="0" smtClean="0"/>
              <a:t>errors</a:t>
            </a:r>
            <a:endParaRPr lang="en-US" dirty="0"/>
          </a:p>
        </p:txBody>
      </p:sp>
      <p:sp>
        <p:nvSpPr>
          <p:cNvPr id="4" name="Text Placeholder 3"/>
          <p:cNvSpPr>
            <a:spLocks noGrp="1"/>
          </p:cNvSpPr>
          <p:nvPr>
            <p:ph type="body" sz="quarter" idx="11"/>
          </p:nvPr>
        </p:nvSpPr>
        <p:spPr>
          <a:xfrm>
            <a:off x="6675440" y="1212849"/>
            <a:ext cx="5486399" cy="5004447"/>
          </a:xfrm>
        </p:spPr>
        <p:txBody>
          <a:bodyPr/>
          <a:lstStyle/>
          <a:p>
            <a:r>
              <a:rPr lang="en-US" dirty="0" smtClean="0"/>
              <a:t>Per-device </a:t>
            </a:r>
            <a:r>
              <a:rPr lang="en-US" dirty="0"/>
              <a:t>authentication</a:t>
            </a:r>
          </a:p>
          <a:p>
            <a:pPr lvl="1"/>
            <a:r>
              <a:rPr lang="en-US" dirty="0" smtClean="0"/>
              <a:t>Individual </a:t>
            </a:r>
            <a:r>
              <a:rPr lang="en-US" dirty="0"/>
              <a:t>device </a:t>
            </a:r>
            <a:r>
              <a:rPr lang="en-US" dirty="0" smtClean="0"/>
              <a:t>identities and credentials</a:t>
            </a:r>
            <a:endParaRPr lang="en-US" dirty="0"/>
          </a:p>
          <a:p>
            <a:r>
              <a:rPr lang="en-US" dirty="0" smtClean="0"/>
              <a:t>Connection </a:t>
            </a:r>
            <a:r>
              <a:rPr lang="en-US" dirty="0"/>
              <a:t>multiplexing</a:t>
            </a:r>
          </a:p>
          <a:p>
            <a:pPr lvl="1"/>
            <a:r>
              <a:rPr lang="en-US" dirty="0"/>
              <a:t>Single device-cloud connection for all communications (C2D, D2C)</a:t>
            </a:r>
          </a:p>
          <a:p>
            <a:r>
              <a:rPr lang="en-US" dirty="0" smtClean="0"/>
              <a:t>Multi-protocol</a:t>
            </a:r>
          </a:p>
          <a:p>
            <a:pPr lvl="1"/>
            <a:r>
              <a:rPr lang="en-US" dirty="0" smtClean="0"/>
              <a:t>Natively supports AMQP, HTTP</a:t>
            </a:r>
            <a:endParaRPr lang="en-US" dirty="0"/>
          </a:p>
          <a:p>
            <a:pPr lvl="1"/>
            <a:r>
              <a:rPr lang="en-US" dirty="0" smtClean="0"/>
              <a:t>Designed for extensibility to custom protocols</a:t>
            </a:r>
          </a:p>
          <a:p>
            <a:r>
              <a:rPr lang="en-US" dirty="0" smtClean="0"/>
              <a:t>Multi-platform</a:t>
            </a:r>
          </a:p>
          <a:p>
            <a:pPr lvl="1"/>
            <a:r>
              <a:rPr lang="en-US" dirty="0" smtClean="0"/>
              <a:t>Device SDKs available for multiple platforms (e.g. RTOS, Linux, Windows)</a:t>
            </a:r>
          </a:p>
          <a:p>
            <a:pPr lvl="1"/>
            <a:r>
              <a:rPr lang="en-US" dirty="0" smtClean="0"/>
              <a:t>Multi-platform Service SDK.</a:t>
            </a:r>
            <a:endParaRPr lang="en-US" dirty="0"/>
          </a:p>
        </p:txBody>
      </p:sp>
    </p:spTree>
    <p:extLst>
      <p:ext uri="{BB962C8B-B14F-4D97-AF65-F5344CB8AC3E}">
        <p14:creationId xmlns:p14="http://schemas.microsoft.com/office/powerpoint/2010/main" val="167778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7" end="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3170236" y="1604872"/>
            <a:ext cx="8836997" cy="5069982"/>
            <a:chOff x="403267" y="1555566"/>
            <a:chExt cx="11575626" cy="5069982"/>
          </a:xfrm>
        </p:grpSpPr>
        <p:sp>
          <p:nvSpPr>
            <p:cNvPr id="30" name="Rectangle 29"/>
            <p:cNvSpPr/>
            <p:nvPr/>
          </p:nvSpPr>
          <p:spPr>
            <a:xfrm>
              <a:off x="457580" y="1597966"/>
              <a:ext cx="11521313" cy="5027582"/>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31" name="TextBox 30"/>
            <p:cNvSpPr txBox="1"/>
            <p:nvPr/>
          </p:nvSpPr>
          <p:spPr>
            <a:xfrm>
              <a:off x="403267" y="1555566"/>
              <a:ext cx="2295741" cy="5170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n-ea"/>
                  <a:cs typeface="+mn-cs"/>
                </a:rPr>
                <a:t>Azure IoT Suite</a:t>
              </a:r>
            </a:p>
          </p:txBody>
        </p:sp>
      </p:grpSp>
      <p:sp>
        <p:nvSpPr>
          <p:cNvPr id="5" name="Title 4"/>
          <p:cNvSpPr>
            <a:spLocks noGrp="1"/>
          </p:cNvSpPr>
          <p:nvPr>
            <p:ph type="title"/>
          </p:nvPr>
        </p:nvSpPr>
        <p:spPr/>
        <p:txBody>
          <a:bodyPr/>
          <a:lstStyle/>
          <a:p>
            <a:r>
              <a:rPr lang="en-US" dirty="0" smtClean="0"/>
              <a:t>IoT Hub endpoints</a:t>
            </a:r>
            <a:endParaRPr lang="en-US" dirty="0"/>
          </a:p>
        </p:txBody>
      </p:sp>
      <p:sp>
        <p:nvSpPr>
          <p:cNvPr id="19" name="Rectangle 18"/>
          <p:cNvSpPr/>
          <p:nvPr/>
        </p:nvSpPr>
        <p:spPr bwMode="auto">
          <a:xfrm>
            <a:off x="1189093" y="2857013"/>
            <a:ext cx="974279" cy="1371761"/>
          </a:xfrm>
          <a:prstGeom prst="rect">
            <a:avLst/>
          </a:prstGeom>
          <a:solidFill>
            <a:schemeClr val="accent1">
              <a:lumMod val="75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device</a:t>
            </a: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5" name="Rectangle 24"/>
          <p:cNvSpPr/>
          <p:nvPr/>
        </p:nvSpPr>
        <p:spPr>
          <a:xfrm>
            <a:off x="9510042" y="2399995"/>
            <a:ext cx="2210495" cy="7621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Event processing</a:t>
            </a:r>
          </a:p>
        </p:txBody>
      </p:sp>
      <p:sp>
        <p:nvSpPr>
          <p:cNvPr id="26" name="Rectangle 25"/>
          <p:cNvSpPr/>
          <p:nvPr/>
        </p:nvSpPr>
        <p:spPr>
          <a:xfrm>
            <a:off x="9510041" y="3287616"/>
            <a:ext cx="2210495" cy="17891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Device runtime logic</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Rectangle 26"/>
          <p:cNvSpPr/>
          <p:nvPr/>
        </p:nvSpPr>
        <p:spPr>
          <a:xfrm>
            <a:off x="9508408" y="5188881"/>
            <a:ext cx="2210495" cy="7873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Device provisioning and management</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Rectangle 6"/>
          <p:cNvSpPr/>
          <p:nvPr/>
        </p:nvSpPr>
        <p:spPr bwMode="auto">
          <a:xfrm>
            <a:off x="4023700" y="2308555"/>
            <a:ext cx="4206195" cy="3667627"/>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IoT </a:t>
            </a:r>
            <a:r>
              <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Hub</a:t>
            </a:r>
          </a:p>
        </p:txBody>
      </p:sp>
      <p:grpSp>
        <p:nvGrpSpPr>
          <p:cNvPr id="11" name="Group 10"/>
          <p:cNvGrpSpPr/>
          <p:nvPr/>
        </p:nvGrpSpPr>
        <p:grpSpPr>
          <a:xfrm>
            <a:off x="3932262" y="2857189"/>
            <a:ext cx="1371585" cy="1554464"/>
            <a:chOff x="1829165" y="3680140"/>
            <a:chExt cx="1371585" cy="1554464"/>
          </a:xfrm>
        </p:grpSpPr>
        <p:sp>
          <p:nvSpPr>
            <p:cNvPr id="8" name="Rectangle 7"/>
            <p:cNvSpPr/>
            <p:nvPr/>
          </p:nvSpPr>
          <p:spPr bwMode="auto">
            <a:xfrm>
              <a:off x="1829165" y="3680140"/>
              <a:ext cx="1371585" cy="1554464"/>
            </a:xfrm>
            <a:prstGeom prst="rect">
              <a:avLst/>
            </a:prstGeom>
            <a:solidFill>
              <a:schemeClr val="accent1">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Device </a:t>
              </a:r>
              <a:r>
                <a:rPr kumimoji="0" lang="en-US" sz="1400" b="0" i="1"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id</a:t>
              </a:r>
              <a:endParaRPr kumimoji="0" lang="en-US" sz="1400" b="0" i="1"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9" name="Rectangle 8"/>
            <p:cNvSpPr/>
            <p:nvPr/>
          </p:nvSpPr>
          <p:spPr bwMode="auto">
            <a:xfrm>
              <a:off x="2012042" y="4594530"/>
              <a:ext cx="1005829" cy="4571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C2D queue</a:t>
              </a:r>
            </a:p>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endpoint</a:t>
              </a:r>
              <a:endParaRPr kumimoji="0" lang="en-US" sz="12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0" name="Rectangle 9"/>
            <p:cNvSpPr/>
            <p:nvPr/>
          </p:nvSpPr>
          <p:spPr bwMode="auto">
            <a:xfrm>
              <a:off x="2012041" y="4045896"/>
              <a:ext cx="1005829" cy="4571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D2C send endpoint</a:t>
              </a:r>
              <a:endParaRPr kumimoji="0" lang="en-US" sz="12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sp>
        <p:nvSpPr>
          <p:cNvPr id="12" name="Rectangle 11"/>
          <p:cNvSpPr/>
          <p:nvPr/>
        </p:nvSpPr>
        <p:spPr bwMode="auto">
          <a:xfrm>
            <a:off x="3932262" y="4594530"/>
            <a:ext cx="1371585" cy="365757"/>
          </a:xfrm>
          <a:prstGeom prst="rect">
            <a:avLst/>
          </a:prstGeom>
          <a:solidFill>
            <a:schemeClr val="accent1">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Device </a:t>
            </a:r>
            <a:r>
              <a:rPr kumimoji="0" lang="en-US" sz="1400" b="0" i="1"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a:t>
            </a:r>
            <a:endParaRPr kumimoji="0" lang="en-US" sz="1400" b="0" i="1"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3" name="Rectangle 12"/>
          <p:cNvSpPr/>
          <p:nvPr/>
        </p:nvSpPr>
        <p:spPr bwMode="auto">
          <a:xfrm>
            <a:off x="3932262" y="5076794"/>
            <a:ext cx="1371585" cy="365757"/>
          </a:xfrm>
          <a:prstGeom prst="rect">
            <a:avLst/>
          </a:prstGeom>
          <a:solidFill>
            <a:schemeClr val="accent1">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Device </a:t>
            </a:r>
            <a:r>
              <a:rPr kumimoji="0" lang="en-US" sz="1400" b="0" i="1"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a:t>
            </a:r>
            <a:endParaRPr kumimoji="0" lang="en-US" sz="1400" b="0" i="1"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4" name="Rectangle 13"/>
          <p:cNvSpPr/>
          <p:nvPr/>
        </p:nvSpPr>
        <p:spPr bwMode="auto">
          <a:xfrm>
            <a:off x="3932259" y="5517920"/>
            <a:ext cx="1371585" cy="365757"/>
          </a:xfrm>
          <a:prstGeom prst="rect">
            <a:avLst/>
          </a:prstGeom>
          <a:solidFill>
            <a:schemeClr val="accent1">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Device </a:t>
            </a:r>
            <a:r>
              <a:rPr kumimoji="0" lang="en-US" sz="1400" b="0" i="1"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a:t>
            </a:r>
            <a:endParaRPr kumimoji="0" lang="en-US" sz="1400" b="0" i="1"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5" name="Rectangle 14"/>
          <p:cNvSpPr/>
          <p:nvPr/>
        </p:nvSpPr>
        <p:spPr bwMode="auto">
          <a:xfrm>
            <a:off x="6949749" y="2857189"/>
            <a:ext cx="1371585" cy="855791"/>
          </a:xfrm>
          <a:prstGeom prst="rect">
            <a:avLst/>
          </a:prstGeom>
          <a:solidFill>
            <a:schemeClr val="accent1">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D2C receive endpoint</a:t>
            </a:r>
            <a:endParaRPr kumimoji="0" lang="en-US" sz="1400" b="0" i="1"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6" name="Rectangle 15"/>
          <p:cNvSpPr/>
          <p:nvPr/>
        </p:nvSpPr>
        <p:spPr bwMode="auto">
          <a:xfrm>
            <a:off x="6949749" y="3771578"/>
            <a:ext cx="1371585" cy="593466"/>
          </a:xfrm>
          <a:prstGeom prst="rect">
            <a:avLst/>
          </a:prstGeom>
          <a:solidFill>
            <a:schemeClr val="accent1">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C2D send endpoint</a:t>
            </a:r>
            <a:endParaRPr kumimoji="0" lang="en-US" sz="1400" b="0" i="1"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7" name="Rectangle 16"/>
          <p:cNvSpPr/>
          <p:nvPr/>
        </p:nvSpPr>
        <p:spPr bwMode="auto">
          <a:xfrm>
            <a:off x="6949748" y="4411652"/>
            <a:ext cx="1371585" cy="777229"/>
          </a:xfrm>
          <a:prstGeom prst="rect">
            <a:avLst/>
          </a:prstGeom>
          <a:solidFill>
            <a:schemeClr val="accent1">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smtClean="0">
                <a:ln>
                  <a:noFill/>
                </a:ln>
                <a:gradFill>
                  <a:gsLst>
                    <a:gs pos="16814">
                      <a:srgbClr val="FFFFFF"/>
                    </a:gs>
                    <a:gs pos="46000">
                      <a:srgbClr val="FFFFFF"/>
                    </a:gs>
                  </a:gsLst>
                  <a:lin ang="5400000" scaled="0"/>
                </a:gradFill>
                <a:effectLst/>
                <a:uLnTx/>
                <a:uFillTx/>
                <a:latin typeface="Segoe UI"/>
                <a:ea typeface="+mn-ea"/>
                <a:cs typeface="+mn-cs"/>
              </a:rPr>
              <a:t>Msg</a:t>
            </a:r>
            <a:r>
              <a:rPr kumimoji="0" lang="en-US" sz="14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 feedback and monitoring endpoint</a:t>
            </a:r>
            <a:endParaRPr kumimoji="0" lang="en-US" sz="14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8" name="Rectangle 27"/>
          <p:cNvSpPr/>
          <p:nvPr/>
        </p:nvSpPr>
        <p:spPr bwMode="auto">
          <a:xfrm>
            <a:off x="6949747" y="5259672"/>
            <a:ext cx="1371585" cy="641746"/>
          </a:xfrm>
          <a:prstGeom prst="rect">
            <a:avLst/>
          </a:prstGeom>
          <a:solidFill>
            <a:schemeClr val="accent1">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Device identity management</a:t>
            </a:r>
            <a:endParaRPr kumimoji="0" lang="en-US" sz="14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9" name="Rectangle 28"/>
          <p:cNvSpPr/>
          <p:nvPr/>
        </p:nvSpPr>
        <p:spPr bwMode="auto">
          <a:xfrm>
            <a:off x="5443224" y="5442551"/>
            <a:ext cx="1371585" cy="641746"/>
          </a:xfrm>
          <a:prstGeom prst="rect">
            <a:avLst/>
          </a:prstGeom>
          <a:solidFill>
            <a:schemeClr val="accent1">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IoT Hub management</a:t>
            </a:r>
            <a:endParaRPr kumimoji="0" lang="en-US" sz="14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cxnSp>
        <p:nvCxnSpPr>
          <p:cNvPr id="50" name="Straight Arrow Connector 49"/>
          <p:cNvCxnSpPr/>
          <p:nvPr/>
        </p:nvCxnSpPr>
        <p:spPr>
          <a:xfrm flipH="1" flipV="1">
            <a:off x="8412772" y="3007973"/>
            <a:ext cx="1005831" cy="9237"/>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8412772" y="3588701"/>
            <a:ext cx="1005831" cy="0"/>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a:off x="8412772" y="4035382"/>
            <a:ext cx="1005831" cy="0"/>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8412772" y="4503091"/>
            <a:ext cx="1005831" cy="0"/>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8412772" y="5517920"/>
            <a:ext cx="1005831" cy="0"/>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2303740" y="3447155"/>
            <a:ext cx="1737340" cy="87"/>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2286360" y="3995789"/>
            <a:ext cx="1737340" cy="87"/>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bwMode="auto">
          <a:xfrm>
            <a:off x="1189093" y="4347757"/>
            <a:ext cx="972440" cy="1554639"/>
          </a:xfrm>
          <a:prstGeom prst="rect">
            <a:avLst/>
          </a:prstGeom>
          <a:solidFill>
            <a:schemeClr val="accent1">
              <a:lumMod val="75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Field GW</a:t>
            </a:r>
          </a:p>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a:t>
            </a:r>
          </a:p>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Cloud GW</a:t>
            </a: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cxnSp>
        <p:nvCxnSpPr>
          <p:cNvPr id="93" name="Straight Arrow Connector 92"/>
          <p:cNvCxnSpPr/>
          <p:nvPr/>
        </p:nvCxnSpPr>
        <p:spPr>
          <a:xfrm flipV="1">
            <a:off x="2303740" y="4767673"/>
            <a:ext cx="1737340" cy="87"/>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2312862" y="5245926"/>
            <a:ext cx="1737340" cy="87"/>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2312862" y="5700798"/>
            <a:ext cx="1737340" cy="87"/>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058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6" grpId="0" animBg="1"/>
      <p:bldP spid="27" grpId="0" animBg="1"/>
      <p:bldP spid="12" grpId="0" animBg="1"/>
      <p:bldP spid="13" grpId="0" animBg="1"/>
      <p:bldP spid="14" grpId="0" animBg="1"/>
      <p:bldP spid="15" grpId="0" animBg="1"/>
      <p:bldP spid="16" grpId="0" animBg="1"/>
      <p:bldP spid="17" grpId="0" animBg="1"/>
      <p:bldP spid="28" grpId="0" animBg="1"/>
      <p:bldP spid="29" grpId="0" animBg="1"/>
      <p:bldP spid="9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4130379" y="1668462"/>
            <a:ext cx="8412458" cy="914400"/>
          </a:xfrm>
        </p:spPr>
        <p:txBody>
          <a:bodyPr/>
          <a:lstStyle/>
          <a:p>
            <a:r>
              <a:rPr lang="en-US" dirty="0" smtClean="0"/>
              <a:t>Windows 10 IoT Core preview available for </a:t>
            </a:r>
            <a:r>
              <a:rPr lang="en-US" dirty="0" err="1" smtClean="0"/>
              <a:t>Minnowboard</a:t>
            </a:r>
            <a:r>
              <a:rPr lang="en-US" dirty="0" smtClean="0"/>
              <a:t> Max and Raspberry Pi 2</a:t>
            </a:r>
            <a:endParaRPr lang="en-US" dirty="0"/>
          </a:p>
        </p:txBody>
      </p:sp>
      <p:sp>
        <p:nvSpPr>
          <p:cNvPr id="3" name="Title 2"/>
          <p:cNvSpPr>
            <a:spLocks noGrp="1"/>
          </p:cNvSpPr>
          <p:nvPr>
            <p:ph type="ctrTitle"/>
          </p:nvPr>
        </p:nvSpPr>
        <p:spPr/>
        <p:txBody>
          <a:bodyPr/>
          <a:lstStyle/>
          <a:p>
            <a:r>
              <a:rPr lang="en-US" dirty="0" smtClean="0"/>
              <a:t>Announcing!</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836" y="2880447"/>
            <a:ext cx="3209925" cy="24098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9436" y="2890264"/>
            <a:ext cx="3209925" cy="2409825"/>
          </a:xfrm>
          <a:prstGeom prst="rect">
            <a:avLst/>
          </a:prstGeom>
        </p:spPr>
      </p:pic>
      <p:sp>
        <p:nvSpPr>
          <p:cNvPr id="7" name="Text Placeholder 3"/>
          <p:cNvSpPr txBox="1">
            <a:spLocks/>
          </p:cNvSpPr>
          <p:nvPr/>
        </p:nvSpPr>
        <p:spPr>
          <a:xfrm>
            <a:off x="5151437" y="5456961"/>
            <a:ext cx="5850341" cy="914400"/>
          </a:xfrm>
          <a:prstGeom prst="rect">
            <a:avLst/>
          </a:prstGeom>
        </p:spPr>
        <p:txBody>
          <a:bodyPr vert="horz" wrap="square" lIns="182880" tIns="146304" rIns="182880" bIns="146304" rtlCol="0" anchor="ctr">
            <a:noAutofit/>
          </a:bodyPr>
          <a:lstStyle>
            <a:lvl1pPr marL="0" marR="0" indent="0" algn="l" defTabSz="932742" rtl="0" eaLnBrk="1" fontAlgn="auto" latinLnBrk="0" hangingPunct="1">
              <a:lnSpc>
                <a:spcPct val="95000"/>
              </a:lnSpc>
              <a:spcBef>
                <a:spcPts val="0"/>
              </a:spcBef>
              <a:spcAft>
                <a:spcPts val="1632"/>
              </a:spcAft>
              <a:buClrTx/>
              <a:buSzPct val="90000"/>
              <a:buFont typeface="Arial" pitchFamily="34" charset="0"/>
              <a:buNone/>
              <a:tabLst/>
              <a:defRPr lang="en-US" sz="3600" kern="1200" spc="0" baseline="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marL="584200" marR="0" indent="-2413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2pPr>
            <a:lvl3pPr marL="8001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3pPr>
            <a:lvl4pPr marL="10287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4pPr>
            <a:lvl5pPr marL="12573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a:gradFill>
                  <a:gsLst>
                    <a:gs pos="28302">
                      <a:srgbClr val="404040">
                        <a:lumMod val="75000"/>
                        <a:lumOff val="25000"/>
                      </a:srgbClr>
                    </a:gs>
                    <a:gs pos="67000">
                      <a:srgbClr val="404040">
                        <a:lumMod val="75000"/>
                        <a:lumOff val="25000"/>
                      </a:srgbClr>
                    </a:gs>
                  </a:gsLst>
                  <a:lin ang="5400000" scaled="0"/>
                </a:gradFill>
              </a:rPr>
              <a:t>www.windowsondevices.com</a:t>
            </a:r>
          </a:p>
        </p:txBody>
      </p:sp>
    </p:spTree>
    <p:extLst>
      <p:ext uri="{BB962C8B-B14F-4D97-AF65-F5344CB8AC3E}">
        <p14:creationId xmlns:p14="http://schemas.microsoft.com/office/powerpoint/2010/main" val="266488501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373062" y="1592262"/>
            <a:ext cx="12238038" cy="5952399"/>
          </a:xfrm>
        </p:spPr>
        <p:txBody>
          <a:bodyPr/>
          <a:lstStyle/>
          <a:p>
            <a:r>
              <a:rPr lang="en-US" dirty="0" smtClean="0"/>
              <a:t>Objectives (</a:t>
            </a:r>
            <a:r>
              <a:rPr lang="en-US" sz="2800" dirty="0" smtClean="0"/>
              <a:t>aka </a:t>
            </a:r>
            <a:r>
              <a:rPr lang="en-US" sz="2800" dirty="0"/>
              <a:t>Talk to me </a:t>
            </a:r>
            <a:r>
              <a:rPr lang="en-US" sz="2800" dirty="0" smtClean="0"/>
              <a:t>Goose</a:t>
            </a:r>
            <a:r>
              <a:rPr lang="en-US" dirty="0" smtClean="0"/>
              <a:t>)</a:t>
            </a:r>
          </a:p>
          <a:p>
            <a:r>
              <a:rPr lang="en-US" dirty="0" err="1" smtClean="0"/>
              <a:t>IoT</a:t>
            </a:r>
            <a:r>
              <a:rPr lang="en-US" dirty="0" smtClean="0"/>
              <a:t> in 180 seconds </a:t>
            </a:r>
            <a:r>
              <a:rPr lang="en-US" sz="2800" dirty="0" smtClean="0"/>
              <a:t>(aka I </a:t>
            </a:r>
            <a:r>
              <a:rPr lang="en-US" sz="2800" dirty="0"/>
              <a:t>feel the need</a:t>
            </a:r>
            <a:r>
              <a:rPr lang="en-US" sz="2800" dirty="0" smtClean="0"/>
              <a:t>!)</a:t>
            </a:r>
          </a:p>
          <a:p>
            <a:r>
              <a:rPr lang="en-US" dirty="0" smtClean="0"/>
              <a:t>End to End Demo </a:t>
            </a:r>
            <a:r>
              <a:rPr lang="en-US" sz="2800" dirty="0" smtClean="0"/>
              <a:t>(aka </a:t>
            </a:r>
            <a:r>
              <a:rPr lang="en-AU" sz="2800" dirty="0"/>
              <a:t>Come on, Mav, do some of that pilot </a:t>
            </a:r>
            <a:r>
              <a:rPr lang="en-AU" sz="2800" dirty="0" err="1" smtClean="0"/>
              <a:t>sh</a:t>
            </a:r>
            <a:r>
              <a:rPr lang="en-AU" sz="2800" dirty="0" smtClean="0"/>
              <a:t>**!"</a:t>
            </a:r>
            <a:r>
              <a:rPr lang="en-US" sz="2800" dirty="0" smtClean="0"/>
              <a:t>)</a:t>
            </a:r>
            <a:endParaRPr lang="en-US" sz="2800" dirty="0"/>
          </a:p>
          <a:p>
            <a:r>
              <a:rPr lang="en-US" dirty="0" smtClean="0"/>
              <a:t>Peeling the demo apart </a:t>
            </a:r>
            <a:r>
              <a:rPr lang="en-US" sz="2800" dirty="0" smtClean="0"/>
              <a:t>(aka </a:t>
            </a:r>
            <a:r>
              <a:rPr lang="en-US" sz="2800" dirty="0" err="1" smtClean="0"/>
              <a:t>Goooooose</a:t>
            </a:r>
            <a:r>
              <a:rPr lang="en-US" sz="2800" dirty="0" smtClean="0"/>
              <a:t>! Too </a:t>
            </a:r>
            <a:r>
              <a:rPr lang="en-US" sz="2800" dirty="0" smtClean="0"/>
              <a:t>soon</a:t>
            </a:r>
            <a:r>
              <a:rPr lang="en-US" sz="2800" dirty="0" smtClean="0"/>
              <a:t>?)</a:t>
            </a:r>
          </a:p>
          <a:p>
            <a:r>
              <a:rPr lang="en-US" dirty="0" smtClean="0"/>
              <a:t>Other Options </a:t>
            </a:r>
            <a:r>
              <a:rPr lang="en-US" sz="2800" dirty="0" smtClean="0"/>
              <a:t>(aka </a:t>
            </a:r>
            <a:r>
              <a:rPr lang="en-AU" sz="2800" dirty="0"/>
              <a:t>You don't own these planes son the tax payers </a:t>
            </a:r>
            <a:r>
              <a:rPr lang="en-AU" sz="2800" dirty="0" smtClean="0"/>
              <a:t>do</a:t>
            </a:r>
            <a:r>
              <a:rPr lang="en-US" sz="2800" dirty="0" smtClean="0"/>
              <a:t>)</a:t>
            </a:r>
          </a:p>
          <a:p>
            <a:r>
              <a:rPr lang="en-US" dirty="0" smtClean="0"/>
              <a:t>What’s </a:t>
            </a:r>
            <a:r>
              <a:rPr lang="en-US" strike="sngStrike" dirty="0" smtClean="0">
                <a:solidFill>
                  <a:srgbClr val="FF0000"/>
                </a:solidFill>
              </a:rPr>
              <a:t>Next</a:t>
            </a:r>
            <a:r>
              <a:rPr lang="en-US" dirty="0" smtClean="0"/>
              <a:t> </a:t>
            </a:r>
            <a:r>
              <a:rPr lang="en-US" dirty="0" smtClean="0"/>
              <a:t>Now </a:t>
            </a:r>
            <a:r>
              <a:rPr lang="en-US" sz="2800" dirty="0" smtClean="0"/>
              <a:t>(aka </a:t>
            </a:r>
            <a:r>
              <a:rPr lang="en-US" sz="2800" dirty="0"/>
              <a:t>Inverted dive with a Mig-28</a:t>
            </a:r>
            <a:r>
              <a:rPr lang="en-US" sz="2800" dirty="0" smtClean="0"/>
              <a:t>)</a:t>
            </a:r>
            <a:endParaRPr lang="en-US" sz="2800" dirty="0"/>
          </a:p>
          <a:p>
            <a:pPr marL="0" indent="0">
              <a:buNone/>
            </a:pPr>
            <a:endParaRPr lang="en-US" sz="2800" dirty="0" smtClean="0"/>
          </a:p>
          <a:p>
            <a:endParaRPr lang="en-US" dirty="0" smtClean="0"/>
          </a:p>
          <a:p>
            <a:endParaRPr lang="en-US" dirty="0" smtClean="0"/>
          </a:p>
        </p:txBody>
      </p:sp>
      <p:sp>
        <p:nvSpPr>
          <p:cNvPr id="5" name="Title 4"/>
          <p:cNvSpPr>
            <a:spLocks noGrp="1"/>
          </p:cNvSpPr>
          <p:nvPr>
            <p:ph type="title" idx="4294967295"/>
          </p:nvPr>
        </p:nvSpPr>
        <p:spPr>
          <a:xfrm>
            <a:off x="547688" y="295275"/>
            <a:ext cx="11888787" cy="917575"/>
          </a:xfrm>
        </p:spPr>
        <p:txBody>
          <a:bodyPr/>
          <a:lstStyle/>
          <a:p>
            <a:r>
              <a:rPr lang="en-US" dirty="0" smtClean="0"/>
              <a:t>Agenda</a:t>
            </a:r>
            <a:endParaRPr lang="en-US" dirty="0"/>
          </a:p>
        </p:txBody>
      </p:sp>
      <p:pic>
        <p:nvPicPr>
          <p:cNvPr id="4" name="Picture 3"/>
          <p:cNvPicPr>
            <a:picLocks noChangeAspect="1"/>
          </p:cNvPicPr>
          <p:nvPr/>
        </p:nvPicPr>
        <p:blipFill>
          <a:blip r:embed="rId2"/>
          <a:stretch>
            <a:fillRect/>
          </a:stretch>
        </p:blipFill>
        <p:spPr>
          <a:xfrm>
            <a:off x="8366000" y="488950"/>
            <a:ext cx="3681537" cy="1865312"/>
          </a:xfrm>
          <a:prstGeom prst="rect">
            <a:avLst/>
          </a:prstGeom>
        </p:spPr>
      </p:pic>
    </p:spTree>
    <p:extLst>
      <p:ext uri="{BB962C8B-B14F-4D97-AF65-F5344CB8AC3E}">
        <p14:creationId xmlns:p14="http://schemas.microsoft.com/office/powerpoint/2010/main" val="2427836011"/>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smtClean="0"/>
              <a:t>Useful Resources</a:t>
            </a:r>
            <a:endParaRPr lang="en-US" dirty="0"/>
          </a:p>
        </p:txBody>
      </p:sp>
      <p:sp>
        <p:nvSpPr>
          <p:cNvPr id="5" name="TextBox 4"/>
          <p:cNvSpPr txBox="1"/>
          <p:nvPr/>
        </p:nvSpPr>
        <p:spPr>
          <a:xfrm>
            <a:off x="198437" y="1212850"/>
            <a:ext cx="11963400" cy="5570756"/>
          </a:xfrm>
          <a:prstGeom prst="rect">
            <a:avLst/>
          </a:prstGeom>
          <a:noFill/>
        </p:spPr>
        <p:txBody>
          <a:bodyPr wrap="square" rtlCol="0">
            <a:spAutoFit/>
          </a:bodyPr>
          <a:lstStyle/>
          <a:p>
            <a:pPr marL="2114550" indent="-2114550"/>
            <a:r>
              <a:rPr lang="en-US" dirty="0">
                <a:solidFill>
                  <a:srgbClr val="FFFFFF"/>
                </a:solidFill>
              </a:rPr>
              <a:t>Microsoft </a:t>
            </a:r>
            <a:r>
              <a:rPr lang="en-US" dirty="0" err="1">
                <a:solidFill>
                  <a:srgbClr val="FFFFFF"/>
                </a:solidFill>
              </a:rPr>
              <a:t>IoT</a:t>
            </a:r>
            <a:r>
              <a:rPr lang="en-US" dirty="0">
                <a:solidFill>
                  <a:srgbClr val="FFFFFF"/>
                </a:solidFill>
              </a:rPr>
              <a:t>	</a:t>
            </a:r>
            <a:r>
              <a:rPr lang="en-US" dirty="0">
                <a:solidFill>
                  <a:srgbClr val="FFFFFF"/>
                </a:solidFill>
                <a:hlinkClick r:id="rId3"/>
              </a:rPr>
              <a:t>http://</a:t>
            </a:r>
            <a:r>
              <a:rPr lang="en-US" dirty="0" smtClean="0">
                <a:solidFill>
                  <a:srgbClr val="FFFFFF"/>
                </a:solidFill>
                <a:hlinkClick r:id="rId3"/>
              </a:rPr>
              <a:t>www.microsoft.com/en-us/server-cloud/internet-of-things.aspx</a:t>
            </a:r>
            <a:endParaRPr lang="en-US" dirty="0" smtClean="0">
              <a:solidFill>
                <a:srgbClr val="FFFFFF"/>
              </a:solidFill>
            </a:endParaRPr>
          </a:p>
          <a:p>
            <a:pPr marL="2114550" indent="-2114550"/>
            <a:r>
              <a:rPr lang="en-US" dirty="0" err="1" smtClean="0">
                <a:solidFill>
                  <a:srgbClr val="FFFFFF"/>
                </a:solidFill>
              </a:rPr>
              <a:t>IoT</a:t>
            </a:r>
            <a:r>
              <a:rPr lang="en-US" dirty="0" smtClean="0">
                <a:solidFill>
                  <a:srgbClr val="FFFFFF"/>
                </a:solidFill>
              </a:rPr>
              <a:t> Overview</a:t>
            </a:r>
            <a:r>
              <a:rPr lang="en-US" dirty="0">
                <a:solidFill>
                  <a:srgbClr val="FFFFFF"/>
                </a:solidFill>
              </a:rPr>
              <a:t>	</a:t>
            </a:r>
            <a:r>
              <a:rPr lang="en-US" dirty="0">
                <a:solidFill>
                  <a:srgbClr val="FFFFFF"/>
                </a:solidFill>
                <a:hlinkClick r:id="rId4"/>
              </a:rPr>
              <a:t>https://</a:t>
            </a:r>
            <a:r>
              <a:rPr lang="en-US" dirty="0" smtClean="0">
                <a:solidFill>
                  <a:srgbClr val="FFFFFF"/>
                </a:solidFill>
                <a:hlinkClick r:id="rId4"/>
              </a:rPr>
              <a:t>channel9.msdn.com/events/Build/2015/2-652</a:t>
            </a:r>
            <a:endParaRPr lang="en-US" dirty="0" smtClean="0">
              <a:solidFill>
                <a:srgbClr val="FFFFFF"/>
              </a:solidFill>
            </a:endParaRPr>
          </a:p>
          <a:p>
            <a:pPr marL="2114550" indent="-2114550"/>
            <a:endParaRPr lang="en-US" dirty="0">
              <a:solidFill>
                <a:srgbClr val="FFFFFF"/>
              </a:solidFill>
            </a:endParaRPr>
          </a:p>
          <a:p>
            <a:pPr marL="2114550" indent="-2114550"/>
            <a:endParaRPr lang="en-US" dirty="0" smtClean="0">
              <a:solidFill>
                <a:srgbClr val="FFFFFF"/>
              </a:solidFill>
            </a:endParaRPr>
          </a:p>
          <a:p>
            <a:pPr marL="2114550" indent="-2114550"/>
            <a:r>
              <a:rPr lang="en-US" dirty="0" smtClean="0">
                <a:solidFill>
                  <a:srgbClr val="FFFFFF"/>
                </a:solidFill>
              </a:rPr>
              <a:t>Stream Analytics	</a:t>
            </a:r>
            <a:r>
              <a:rPr lang="en-US" dirty="0" smtClean="0">
                <a:solidFill>
                  <a:srgbClr val="FFFFFF"/>
                </a:solidFill>
                <a:hlinkClick r:id="rId5"/>
              </a:rPr>
              <a:t>http</a:t>
            </a:r>
            <a:r>
              <a:rPr lang="en-US" dirty="0">
                <a:solidFill>
                  <a:srgbClr val="FFFFFF"/>
                </a:solidFill>
                <a:hlinkClick r:id="rId5"/>
              </a:rPr>
              <a:t>://azure.microsoft.com/en-us/services/stream-analytics/</a:t>
            </a:r>
            <a:r>
              <a:rPr lang="en-US" dirty="0" smtClean="0">
                <a:solidFill>
                  <a:srgbClr val="FFFFFF"/>
                </a:solidFill>
              </a:rPr>
              <a:t> </a:t>
            </a:r>
          </a:p>
          <a:p>
            <a:pPr marL="2114550" indent="-2114550"/>
            <a:r>
              <a:rPr lang="en-US" dirty="0" smtClean="0">
                <a:solidFill>
                  <a:srgbClr val="FFFFFF"/>
                </a:solidFill>
              </a:rPr>
              <a:t>Event Hubs	</a:t>
            </a:r>
            <a:r>
              <a:rPr lang="en-US" dirty="0">
                <a:solidFill>
                  <a:srgbClr val="FFFFFF"/>
                </a:solidFill>
                <a:hlinkClick r:id="rId6"/>
              </a:rPr>
              <a:t>http://azure.microsoft.com/en-us/documentation/articles/service-bus-event-hubs-csharp-ephcs-getstarted</a:t>
            </a:r>
            <a:r>
              <a:rPr lang="en-US" dirty="0" smtClean="0">
                <a:solidFill>
                  <a:srgbClr val="FFFFFF"/>
                </a:solidFill>
                <a:hlinkClick r:id="rId6"/>
              </a:rPr>
              <a:t>/</a:t>
            </a:r>
            <a:endParaRPr lang="en-US" dirty="0" smtClean="0">
              <a:solidFill>
                <a:srgbClr val="FFFFFF"/>
              </a:solidFill>
            </a:endParaRPr>
          </a:p>
          <a:p>
            <a:pPr marL="2114550" indent="-2114550"/>
            <a:endParaRPr lang="en-US" dirty="0" smtClean="0">
              <a:solidFill>
                <a:srgbClr val="FFFFFF"/>
              </a:solidFill>
            </a:endParaRPr>
          </a:p>
          <a:p>
            <a:pPr marL="2114550" indent="-2114550"/>
            <a:r>
              <a:rPr lang="en-US" dirty="0" smtClean="0">
                <a:solidFill>
                  <a:srgbClr val="FFFFFF"/>
                </a:solidFill>
              </a:rPr>
              <a:t>Sims</a:t>
            </a:r>
            <a:r>
              <a:rPr lang="en-US" dirty="0">
                <a:solidFill>
                  <a:srgbClr val="FFFFFF"/>
                </a:solidFill>
              </a:rPr>
              <a:t>	</a:t>
            </a:r>
            <a:r>
              <a:rPr lang="en-US" dirty="0">
                <a:solidFill>
                  <a:srgbClr val="FFFFFF"/>
                </a:solidFill>
                <a:hlinkClick r:id="rId7"/>
              </a:rPr>
              <a:t>http://www.digitalcombatsimulator.com/en/products/world</a:t>
            </a:r>
            <a:r>
              <a:rPr lang="en-US" dirty="0" smtClean="0">
                <a:solidFill>
                  <a:srgbClr val="FFFFFF"/>
                </a:solidFill>
                <a:hlinkClick r:id="rId7"/>
              </a:rPr>
              <a:t>/</a:t>
            </a:r>
            <a:endParaRPr lang="en-US" dirty="0" smtClean="0">
              <a:solidFill>
                <a:srgbClr val="FFFFFF"/>
              </a:solidFill>
            </a:endParaRPr>
          </a:p>
          <a:p>
            <a:pPr marL="2114550" indent="-2114550"/>
            <a:r>
              <a:rPr lang="en-US" dirty="0" smtClean="0"/>
              <a:t>	</a:t>
            </a:r>
            <a:r>
              <a:rPr lang="en-US" dirty="0" smtClean="0">
                <a:hlinkClick r:id="rId8"/>
              </a:rPr>
              <a:t>http</a:t>
            </a:r>
            <a:r>
              <a:rPr lang="en-US" dirty="0">
                <a:hlinkClick r:id="rId8"/>
              </a:rPr>
              <a:t>://</a:t>
            </a:r>
            <a:r>
              <a:rPr lang="en-US" dirty="0" smtClean="0">
                <a:hlinkClick r:id="rId8"/>
              </a:rPr>
              <a:t>www.citiesskylines.com</a:t>
            </a:r>
            <a:endParaRPr lang="en-US" dirty="0" smtClean="0"/>
          </a:p>
          <a:p>
            <a:pPr marL="2114550" indent="-2114550"/>
            <a:r>
              <a:rPr lang="en-US" dirty="0"/>
              <a:t>	</a:t>
            </a:r>
            <a:r>
              <a:rPr lang="en-US" dirty="0" smtClean="0">
                <a:hlinkClick r:id="rId9"/>
              </a:rPr>
              <a:t>http://www.steampowered.com</a:t>
            </a:r>
            <a:endParaRPr lang="en-US" dirty="0" smtClean="0"/>
          </a:p>
          <a:p>
            <a:pPr marL="2114550" indent="-2114550"/>
            <a:endParaRPr lang="en-US" dirty="0" smtClean="0">
              <a:solidFill>
                <a:srgbClr val="FFFFFF"/>
              </a:solidFill>
            </a:endParaRPr>
          </a:p>
          <a:p>
            <a:pPr marL="2114550" lvl="1" indent="-2114550"/>
            <a:r>
              <a:rPr lang="en-US" sz="2000" dirty="0" smtClean="0">
                <a:solidFill>
                  <a:srgbClr val="FFFFFF"/>
                </a:solidFill>
              </a:rPr>
              <a:t>GitHub Repos:	</a:t>
            </a:r>
          </a:p>
          <a:p>
            <a:pPr marL="2114550" lvl="1" indent="-2114550"/>
            <a:r>
              <a:rPr lang="en-US" sz="2000" dirty="0" smtClean="0">
                <a:solidFill>
                  <a:srgbClr val="FFFFFF"/>
                </a:solidFill>
              </a:rPr>
              <a:t>	</a:t>
            </a:r>
            <a:r>
              <a:rPr lang="en-US" sz="2000" dirty="0" smtClean="0">
                <a:solidFill>
                  <a:srgbClr val="FFFFFF"/>
                </a:solidFill>
                <a:hlinkClick r:id="rId10"/>
              </a:rPr>
              <a:t>https</a:t>
            </a:r>
            <a:r>
              <a:rPr lang="en-US" sz="2000" dirty="0">
                <a:solidFill>
                  <a:srgbClr val="FFFFFF"/>
                </a:solidFill>
                <a:hlinkClick r:id="rId10"/>
              </a:rPr>
              <a:t>://</a:t>
            </a:r>
            <a:r>
              <a:rPr lang="en-US" sz="2000" dirty="0" smtClean="0">
                <a:solidFill>
                  <a:srgbClr val="FFFFFF"/>
                </a:solidFill>
                <a:hlinkClick r:id="rId10"/>
              </a:rPr>
              <a:t>github.com/mspnp/iot-journey</a:t>
            </a:r>
            <a:endParaRPr lang="en-US" sz="2000" dirty="0" smtClean="0">
              <a:solidFill>
                <a:srgbClr val="FFFFFF"/>
              </a:solidFill>
            </a:endParaRPr>
          </a:p>
          <a:p>
            <a:pPr marL="2114550" lvl="1" indent="-2114550"/>
            <a:r>
              <a:rPr lang="en-US" sz="2000" dirty="0">
                <a:solidFill>
                  <a:srgbClr val="FFFFFF"/>
                </a:solidFill>
              </a:rPr>
              <a:t>	</a:t>
            </a:r>
            <a:r>
              <a:rPr lang="en-US" sz="2000" dirty="0">
                <a:solidFill>
                  <a:srgbClr val="FFFFFF"/>
                </a:solidFill>
                <a:hlinkClick r:id="rId11"/>
              </a:rPr>
              <a:t>https://github.com/toddwhitehead/AzureBattlefieldSimulator</a:t>
            </a:r>
          </a:p>
          <a:p>
            <a:pPr marL="2114550" lvl="1" indent="-2114550"/>
            <a:r>
              <a:rPr lang="en-US" sz="2000" dirty="0" smtClean="0">
                <a:solidFill>
                  <a:srgbClr val="FFFFFF"/>
                </a:solidFill>
              </a:rPr>
              <a:t>	</a:t>
            </a:r>
            <a:r>
              <a:rPr lang="en-US" sz="2000" dirty="0">
                <a:solidFill>
                  <a:srgbClr val="FFFFFF"/>
                </a:solidFill>
                <a:hlinkClick r:id="rId11"/>
              </a:rPr>
              <a:t>https://github.com/Azure/azure-stream-analytics</a:t>
            </a:r>
            <a:endParaRPr lang="en-US" sz="2000" dirty="0">
              <a:solidFill>
                <a:srgbClr val="FFFFFF"/>
              </a:solidFill>
            </a:endParaRPr>
          </a:p>
          <a:p>
            <a:pPr marL="2114550" lvl="1" indent="-2114550"/>
            <a:r>
              <a:rPr lang="en-US" sz="2000" dirty="0" smtClean="0">
                <a:solidFill>
                  <a:srgbClr val="FFFFFF"/>
                </a:solidFill>
              </a:rPr>
              <a:t>	</a:t>
            </a:r>
            <a:r>
              <a:rPr lang="en-US" sz="2000" dirty="0">
                <a:hlinkClick r:id="rId12"/>
              </a:rPr>
              <a:t>https://github.com/PaulStubbs/AzureSmartCitySimulator</a:t>
            </a:r>
            <a:endParaRPr lang="en-US" sz="2000" dirty="0"/>
          </a:p>
          <a:p>
            <a:pPr marL="2114550" lvl="1" indent="-2114550"/>
            <a:endParaRPr lang="en-US" sz="2000" dirty="0" smtClean="0">
              <a:solidFill>
                <a:srgbClr val="FFFFFF"/>
              </a:solidFill>
            </a:endParaRPr>
          </a:p>
          <a:p>
            <a:pPr marL="2114550" lvl="1" indent="-2114550"/>
            <a:r>
              <a:rPr lang="en-US" sz="2000" dirty="0" smtClean="0"/>
              <a:t>	</a:t>
            </a:r>
            <a:endParaRPr lang="en-US" sz="2000" dirty="0">
              <a:solidFill>
                <a:srgbClr val="FFFFFF"/>
              </a:solidFill>
            </a:endParaRPr>
          </a:p>
        </p:txBody>
      </p:sp>
    </p:spTree>
    <p:extLst>
      <p:ext uri="{BB962C8B-B14F-4D97-AF65-F5344CB8AC3E}">
        <p14:creationId xmlns:p14="http://schemas.microsoft.com/office/powerpoint/2010/main" val="117109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51865" b="3540"/>
          <a:stretch/>
        </p:blipFill>
        <p:spPr>
          <a:xfrm>
            <a:off x="579437" y="144462"/>
            <a:ext cx="11309349" cy="6771858"/>
          </a:xfrm>
          <a:prstGeom prst="rect">
            <a:avLst/>
          </a:prstGeom>
        </p:spPr>
      </p:pic>
      <p:sp>
        <p:nvSpPr>
          <p:cNvPr id="2" name="Title 1"/>
          <p:cNvSpPr txBox="1">
            <a:spLocks/>
          </p:cNvSpPr>
          <p:nvPr/>
        </p:nvSpPr>
        <p:spPr>
          <a:xfrm>
            <a:off x="9418637" y="6008687"/>
            <a:ext cx="2484438" cy="917575"/>
          </a:xfrm>
          <a:prstGeom prst="rect">
            <a:avLst/>
          </a:prstGeom>
          <a:solidFill>
            <a:schemeClr val="tx2">
              <a:lumMod val="75000"/>
            </a:schemeClr>
          </a:solidFill>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dirty="0" smtClean="0"/>
              <a:t>Fin</a:t>
            </a:r>
            <a:endParaRPr lang="en-AU" dirty="0"/>
          </a:p>
        </p:txBody>
      </p:sp>
    </p:spTree>
    <p:extLst>
      <p:ext uri="{BB962C8B-B14F-4D97-AF65-F5344CB8AC3E}">
        <p14:creationId xmlns:p14="http://schemas.microsoft.com/office/powerpoint/2010/main" val="22471392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Internet of Things (IoT)?</a:t>
            </a:r>
            <a:endParaRPr lang="en-US" dirty="0"/>
          </a:p>
        </p:txBody>
      </p:sp>
      <p:sp>
        <p:nvSpPr>
          <p:cNvPr id="68" name="Rectangle 67"/>
          <p:cNvSpPr/>
          <p:nvPr/>
        </p:nvSpPr>
        <p:spPr>
          <a:xfrm>
            <a:off x="3021697" y="2125663"/>
            <a:ext cx="2697480" cy="2743200"/>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pPr defTabSz="932688"/>
            <a:r>
              <a:rPr lang="en-US" sz="3000" dirty="0" smtClean="0">
                <a:solidFill>
                  <a:prstClr val="white"/>
                </a:solidFill>
                <a:latin typeface="Segoe UI Light"/>
              </a:rPr>
              <a:t>Connectivity</a:t>
            </a:r>
            <a:endParaRPr lang="en-US" sz="3000" dirty="0">
              <a:solidFill>
                <a:prstClr val="white"/>
              </a:solidFill>
              <a:latin typeface="Segoe UI Light"/>
            </a:endParaRPr>
          </a:p>
        </p:txBody>
      </p:sp>
      <p:grpSp>
        <p:nvGrpSpPr>
          <p:cNvPr id="19" name="Group 18"/>
          <p:cNvGrpSpPr/>
          <p:nvPr/>
        </p:nvGrpSpPr>
        <p:grpSpPr>
          <a:xfrm>
            <a:off x="4892008" y="4041709"/>
            <a:ext cx="621230" cy="619124"/>
            <a:chOff x="13581063" y="-434975"/>
            <a:chExt cx="3236912" cy="3236913"/>
          </a:xfrm>
          <a:solidFill>
            <a:schemeClr val="bg2"/>
          </a:solidFill>
        </p:grpSpPr>
        <p:sp>
          <p:nvSpPr>
            <p:cNvPr id="15" name="Oval 5"/>
            <p:cNvSpPr>
              <a:spLocks noChangeArrowheads="1"/>
            </p:cNvSpPr>
            <p:nvPr/>
          </p:nvSpPr>
          <p:spPr bwMode="auto">
            <a:xfrm>
              <a:off x="15986125" y="1970088"/>
              <a:ext cx="819150" cy="8207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6" name="Freeform 6"/>
            <p:cNvSpPr>
              <a:spLocks/>
            </p:cNvSpPr>
            <p:nvPr/>
          </p:nvSpPr>
          <p:spPr bwMode="auto">
            <a:xfrm>
              <a:off x="15086013" y="1071563"/>
              <a:ext cx="1731962" cy="1730375"/>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7" name="Freeform 7"/>
            <p:cNvSpPr>
              <a:spLocks/>
            </p:cNvSpPr>
            <p:nvPr/>
          </p:nvSpPr>
          <p:spPr bwMode="auto">
            <a:xfrm>
              <a:off x="14333538" y="319088"/>
              <a:ext cx="2484437" cy="248285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8" name="Freeform 8"/>
            <p:cNvSpPr>
              <a:spLocks/>
            </p:cNvSpPr>
            <p:nvPr/>
          </p:nvSpPr>
          <p:spPr bwMode="auto">
            <a:xfrm>
              <a:off x="13581063" y="-434975"/>
              <a:ext cx="3236912" cy="3236913"/>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grpSp>
      <p:sp>
        <p:nvSpPr>
          <p:cNvPr id="89" name="Rectangle 88"/>
          <p:cNvSpPr/>
          <p:nvPr/>
        </p:nvSpPr>
        <p:spPr>
          <a:xfrm>
            <a:off x="5759918" y="2125663"/>
            <a:ext cx="2697480" cy="2743200"/>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pPr defTabSz="932688"/>
            <a:r>
              <a:rPr lang="en-US" sz="3000" dirty="0" smtClean="0">
                <a:solidFill>
                  <a:prstClr val="white"/>
                </a:solidFill>
                <a:latin typeface="Segoe UI Light"/>
              </a:rPr>
              <a:t>Data</a:t>
            </a:r>
            <a:endParaRPr lang="en-US" sz="3000" dirty="0">
              <a:solidFill>
                <a:prstClr val="white"/>
              </a:solidFill>
              <a:latin typeface="Segoe UI Light"/>
            </a:endParaRPr>
          </a:p>
        </p:txBody>
      </p:sp>
      <p:grpSp>
        <p:nvGrpSpPr>
          <p:cNvPr id="138" name="Group 137"/>
          <p:cNvGrpSpPr/>
          <p:nvPr/>
        </p:nvGrpSpPr>
        <p:grpSpPr>
          <a:xfrm>
            <a:off x="7518335" y="3969648"/>
            <a:ext cx="740243" cy="691186"/>
            <a:chOff x="-5364163" y="-2738437"/>
            <a:chExt cx="4327525" cy="4054475"/>
          </a:xfrm>
          <a:solidFill>
            <a:schemeClr val="bg2"/>
          </a:solidFill>
        </p:grpSpPr>
        <p:sp>
          <p:nvSpPr>
            <p:cNvPr id="139"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0"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1"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2"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3"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4"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5"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6" name="Freeform 12"/>
            <p:cNvSpPr>
              <a:spLocks noEditPoints="1"/>
            </p:cNvSpPr>
            <p:nvPr/>
          </p:nvSpPr>
          <p:spPr bwMode="auto">
            <a:xfrm>
              <a:off x="-1792288" y="-1246187"/>
              <a:ext cx="755650" cy="1076325"/>
            </a:xfrm>
            <a:custGeom>
              <a:avLst/>
              <a:gdLst>
                <a:gd name="T0" fmla="*/ 99 w 201"/>
                <a:gd name="T1" fmla="*/ 286 h 286"/>
                <a:gd name="T2" fmla="*/ 174 w 201"/>
                <a:gd name="T3" fmla="*/ 249 h 286"/>
                <a:gd name="T4" fmla="*/ 201 w 201"/>
                <a:gd name="T5" fmla="*/ 141 h 286"/>
                <a:gd name="T6" fmla="*/ 104 w 201"/>
                <a:gd name="T7" fmla="*/ 0 h 286"/>
                <a:gd name="T8" fmla="*/ 27 w 201"/>
                <a:gd name="T9" fmla="*/ 38 h 286"/>
                <a:gd name="T10" fmla="*/ 0 w 201"/>
                <a:gd name="T11" fmla="*/ 148 h 286"/>
                <a:gd name="T12" fmla="*/ 99 w 201"/>
                <a:gd name="T13" fmla="*/ 286 h 286"/>
                <a:gd name="T14" fmla="*/ 102 w 201"/>
                <a:gd name="T15" fmla="*/ 47 h 286"/>
                <a:gd name="T16" fmla="*/ 139 w 201"/>
                <a:gd name="T17" fmla="*/ 143 h 286"/>
                <a:gd name="T18" fmla="*/ 101 w 201"/>
                <a:gd name="T19" fmla="*/ 240 h 286"/>
                <a:gd name="T20" fmla="*/ 62 w 201"/>
                <a:gd name="T21" fmla="*/ 146 h 286"/>
                <a:gd name="T22" fmla="*/ 102 w 201"/>
                <a:gd name="T23" fmla="*/ 4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99" y="286"/>
                  </a:moveTo>
                  <a:cubicBezTo>
                    <a:pt x="132" y="286"/>
                    <a:pt x="157" y="274"/>
                    <a:pt x="174" y="249"/>
                  </a:cubicBezTo>
                  <a:cubicBezTo>
                    <a:pt x="192" y="224"/>
                    <a:pt x="201" y="188"/>
                    <a:pt x="201" y="141"/>
                  </a:cubicBezTo>
                  <a:cubicBezTo>
                    <a:pt x="201" y="47"/>
                    <a:pt x="169" y="0"/>
                    <a:pt x="104" y="0"/>
                  </a:cubicBezTo>
                  <a:cubicBezTo>
                    <a:pt x="70" y="0"/>
                    <a:pt x="45" y="13"/>
                    <a:pt x="27" y="38"/>
                  </a:cubicBezTo>
                  <a:cubicBezTo>
                    <a:pt x="9" y="63"/>
                    <a:pt x="0" y="100"/>
                    <a:pt x="0" y="148"/>
                  </a:cubicBezTo>
                  <a:cubicBezTo>
                    <a:pt x="0" y="240"/>
                    <a:pt x="33" y="286"/>
                    <a:pt x="99" y="286"/>
                  </a:cubicBezTo>
                  <a:close/>
                  <a:moveTo>
                    <a:pt x="102" y="47"/>
                  </a:moveTo>
                  <a:cubicBezTo>
                    <a:pt x="126" y="47"/>
                    <a:pt x="139" y="79"/>
                    <a:pt x="139" y="143"/>
                  </a:cubicBezTo>
                  <a:cubicBezTo>
                    <a:pt x="139" y="207"/>
                    <a:pt x="126" y="240"/>
                    <a:pt x="101" y="240"/>
                  </a:cubicBezTo>
                  <a:cubicBezTo>
                    <a:pt x="75" y="240"/>
                    <a:pt x="62" y="208"/>
                    <a:pt x="62" y="146"/>
                  </a:cubicBezTo>
                  <a:cubicBezTo>
                    <a:pt x="62" y="80"/>
                    <a:pt x="75" y="47"/>
                    <a:pt x="102" y="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7"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8"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9"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50"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51"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52"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53"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grpSp>
      <p:sp>
        <p:nvSpPr>
          <p:cNvPr id="91" name="Rectangle 90"/>
          <p:cNvSpPr/>
          <p:nvPr/>
        </p:nvSpPr>
        <p:spPr>
          <a:xfrm>
            <a:off x="8504238" y="2125663"/>
            <a:ext cx="2697480" cy="27432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pPr defTabSz="932688"/>
            <a:r>
              <a:rPr lang="en-US" sz="3000" dirty="0" smtClean="0">
                <a:solidFill>
                  <a:prstClr val="white"/>
                </a:solidFill>
                <a:latin typeface="Segoe UI Light"/>
              </a:rPr>
              <a:t>Analytics</a:t>
            </a:r>
            <a:endParaRPr lang="en-US" sz="3000" dirty="0">
              <a:solidFill>
                <a:prstClr val="white"/>
              </a:solidFill>
              <a:latin typeface="Segoe UI Light"/>
            </a:endParaRPr>
          </a:p>
        </p:txBody>
      </p:sp>
      <p:grpSp>
        <p:nvGrpSpPr>
          <p:cNvPr id="33" name="Group 32"/>
          <p:cNvGrpSpPr/>
          <p:nvPr/>
        </p:nvGrpSpPr>
        <p:grpSpPr>
          <a:xfrm>
            <a:off x="9893884" y="3894038"/>
            <a:ext cx="1018684" cy="764089"/>
            <a:chOff x="15319375" y="-157163"/>
            <a:chExt cx="2720976" cy="2047876"/>
          </a:xfrm>
          <a:solidFill>
            <a:schemeClr val="bg1"/>
          </a:solidFill>
        </p:grpSpPr>
        <p:sp>
          <p:nvSpPr>
            <p:cNvPr id="23" name="Freeform 12"/>
            <p:cNvSpPr>
              <a:spLocks/>
            </p:cNvSpPr>
            <p:nvPr/>
          </p:nvSpPr>
          <p:spPr bwMode="auto">
            <a:xfrm>
              <a:off x="16271875" y="1343025"/>
              <a:ext cx="222250" cy="547688"/>
            </a:xfrm>
            <a:custGeom>
              <a:avLst/>
              <a:gdLst>
                <a:gd name="T0" fmla="*/ 0 w 140"/>
                <a:gd name="T1" fmla="*/ 0 h 345"/>
                <a:gd name="T2" fmla="*/ 140 w 140"/>
                <a:gd name="T3" fmla="*/ 0 h 345"/>
                <a:gd name="T4" fmla="*/ 140 w 140"/>
                <a:gd name="T5" fmla="*/ 345 h 345"/>
                <a:gd name="T6" fmla="*/ 0 w 140"/>
                <a:gd name="T7" fmla="*/ 345 h 345"/>
                <a:gd name="T8" fmla="*/ 0 w 140"/>
                <a:gd name="T9" fmla="*/ 0 h 345"/>
                <a:gd name="T10" fmla="*/ 0 w 140"/>
                <a:gd name="T11" fmla="*/ 0 h 345"/>
              </a:gdLst>
              <a:ahLst/>
              <a:cxnLst>
                <a:cxn ang="0">
                  <a:pos x="T0" y="T1"/>
                </a:cxn>
                <a:cxn ang="0">
                  <a:pos x="T2" y="T3"/>
                </a:cxn>
                <a:cxn ang="0">
                  <a:pos x="T4" y="T5"/>
                </a:cxn>
                <a:cxn ang="0">
                  <a:pos x="T6" y="T7"/>
                </a:cxn>
                <a:cxn ang="0">
                  <a:pos x="T8" y="T9"/>
                </a:cxn>
                <a:cxn ang="0">
                  <a:pos x="T10" y="T11"/>
                </a:cxn>
              </a:cxnLst>
              <a:rect l="0" t="0" r="r" b="b"/>
              <a:pathLst>
                <a:path w="140" h="345">
                  <a:moveTo>
                    <a:pt x="0" y="0"/>
                  </a:moveTo>
                  <a:lnTo>
                    <a:pt x="140" y="0"/>
                  </a:lnTo>
                  <a:lnTo>
                    <a:pt x="140" y="345"/>
                  </a:lnTo>
                  <a:lnTo>
                    <a:pt x="0" y="345"/>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4" name="Freeform 13"/>
            <p:cNvSpPr>
              <a:spLocks/>
            </p:cNvSpPr>
            <p:nvPr/>
          </p:nvSpPr>
          <p:spPr bwMode="auto">
            <a:xfrm>
              <a:off x="15955963" y="411162"/>
              <a:ext cx="225425" cy="1479551"/>
            </a:xfrm>
            <a:custGeom>
              <a:avLst/>
              <a:gdLst>
                <a:gd name="T0" fmla="*/ 0 w 142"/>
                <a:gd name="T1" fmla="*/ 0 h 932"/>
                <a:gd name="T2" fmla="*/ 142 w 142"/>
                <a:gd name="T3" fmla="*/ 0 h 932"/>
                <a:gd name="T4" fmla="*/ 142 w 142"/>
                <a:gd name="T5" fmla="*/ 932 h 932"/>
                <a:gd name="T6" fmla="*/ 0 w 142"/>
                <a:gd name="T7" fmla="*/ 932 h 932"/>
                <a:gd name="T8" fmla="*/ 0 w 142"/>
                <a:gd name="T9" fmla="*/ 0 h 932"/>
                <a:gd name="T10" fmla="*/ 0 w 142"/>
                <a:gd name="T11" fmla="*/ 0 h 932"/>
              </a:gdLst>
              <a:ahLst/>
              <a:cxnLst>
                <a:cxn ang="0">
                  <a:pos x="T0" y="T1"/>
                </a:cxn>
                <a:cxn ang="0">
                  <a:pos x="T2" y="T3"/>
                </a:cxn>
                <a:cxn ang="0">
                  <a:pos x="T4" y="T5"/>
                </a:cxn>
                <a:cxn ang="0">
                  <a:pos x="T6" y="T7"/>
                </a:cxn>
                <a:cxn ang="0">
                  <a:pos x="T8" y="T9"/>
                </a:cxn>
                <a:cxn ang="0">
                  <a:pos x="T10" y="T11"/>
                </a:cxn>
              </a:cxnLst>
              <a:rect l="0" t="0" r="r" b="b"/>
              <a:pathLst>
                <a:path w="142" h="932">
                  <a:moveTo>
                    <a:pt x="0" y="0"/>
                  </a:moveTo>
                  <a:lnTo>
                    <a:pt x="142" y="0"/>
                  </a:lnTo>
                  <a:lnTo>
                    <a:pt x="142" y="932"/>
                  </a:lnTo>
                  <a:lnTo>
                    <a:pt x="0" y="932"/>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5" name="Freeform 14"/>
            <p:cNvSpPr>
              <a:spLocks/>
            </p:cNvSpPr>
            <p:nvPr/>
          </p:nvSpPr>
          <p:spPr bwMode="auto">
            <a:xfrm>
              <a:off x="15636875" y="26987"/>
              <a:ext cx="220663" cy="1863726"/>
            </a:xfrm>
            <a:custGeom>
              <a:avLst/>
              <a:gdLst>
                <a:gd name="T0" fmla="*/ 0 w 139"/>
                <a:gd name="T1" fmla="*/ 0 h 1174"/>
                <a:gd name="T2" fmla="*/ 139 w 139"/>
                <a:gd name="T3" fmla="*/ 0 h 1174"/>
                <a:gd name="T4" fmla="*/ 139 w 139"/>
                <a:gd name="T5" fmla="*/ 1174 h 1174"/>
                <a:gd name="T6" fmla="*/ 0 w 139"/>
                <a:gd name="T7" fmla="*/ 1174 h 1174"/>
                <a:gd name="T8" fmla="*/ 0 w 139"/>
                <a:gd name="T9" fmla="*/ 0 h 1174"/>
                <a:gd name="T10" fmla="*/ 0 w 139"/>
                <a:gd name="T11" fmla="*/ 0 h 1174"/>
              </a:gdLst>
              <a:ahLst/>
              <a:cxnLst>
                <a:cxn ang="0">
                  <a:pos x="T0" y="T1"/>
                </a:cxn>
                <a:cxn ang="0">
                  <a:pos x="T2" y="T3"/>
                </a:cxn>
                <a:cxn ang="0">
                  <a:pos x="T4" y="T5"/>
                </a:cxn>
                <a:cxn ang="0">
                  <a:pos x="T6" y="T7"/>
                </a:cxn>
                <a:cxn ang="0">
                  <a:pos x="T8" y="T9"/>
                </a:cxn>
                <a:cxn ang="0">
                  <a:pos x="T10" y="T11"/>
                </a:cxn>
              </a:cxnLst>
              <a:rect l="0" t="0" r="r" b="b"/>
              <a:pathLst>
                <a:path w="139" h="1174">
                  <a:moveTo>
                    <a:pt x="0" y="0"/>
                  </a:moveTo>
                  <a:lnTo>
                    <a:pt x="139" y="0"/>
                  </a:lnTo>
                  <a:lnTo>
                    <a:pt x="139" y="1174"/>
                  </a:lnTo>
                  <a:lnTo>
                    <a:pt x="0" y="1174"/>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6" name="Freeform 15"/>
            <p:cNvSpPr>
              <a:spLocks/>
            </p:cNvSpPr>
            <p:nvPr/>
          </p:nvSpPr>
          <p:spPr bwMode="auto">
            <a:xfrm>
              <a:off x="15319375" y="731837"/>
              <a:ext cx="222250" cy="1158876"/>
            </a:xfrm>
            <a:custGeom>
              <a:avLst/>
              <a:gdLst>
                <a:gd name="T0" fmla="*/ 0 w 140"/>
                <a:gd name="T1" fmla="*/ 0 h 730"/>
                <a:gd name="T2" fmla="*/ 140 w 140"/>
                <a:gd name="T3" fmla="*/ 0 h 730"/>
                <a:gd name="T4" fmla="*/ 140 w 140"/>
                <a:gd name="T5" fmla="*/ 730 h 730"/>
                <a:gd name="T6" fmla="*/ 0 w 140"/>
                <a:gd name="T7" fmla="*/ 730 h 730"/>
                <a:gd name="T8" fmla="*/ 0 w 140"/>
                <a:gd name="T9" fmla="*/ 0 h 730"/>
                <a:gd name="T10" fmla="*/ 0 w 140"/>
                <a:gd name="T11" fmla="*/ 0 h 730"/>
              </a:gdLst>
              <a:ahLst/>
              <a:cxnLst>
                <a:cxn ang="0">
                  <a:pos x="T0" y="T1"/>
                </a:cxn>
                <a:cxn ang="0">
                  <a:pos x="T2" y="T3"/>
                </a:cxn>
                <a:cxn ang="0">
                  <a:pos x="T4" y="T5"/>
                </a:cxn>
                <a:cxn ang="0">
                  <a:pos x="T6" y="T7"/>
                </a:cxn>
                <a:cxn ang="0">
                  <a:pos x="T8" y="T9"/>
                </a:cxn>
                <a:cxn ang="0">
                  <a:pos x="T10" y="T11"/>
                </a:cxn>
              </a:cxnLst>
              <a:rect l="0" t="0" r="r" b="b"/>
              <a:pathLst>
                <a:path w="140" h="730">
                  <a:moveTo>
                    <a:pt x="0" y="0"/>
                  </a:moveTo>
                  <a:lnTo>
                    <a:pt x="140" y="0"/>
                  </a:lnTo>
                  <a:lnTo>
                    <a:pt x="140" y="730"/>
                  </a:lnTo>
                  <a:lnTo>
                    <a:pt x="0" y="730"/>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7" name="Freeform 16"/>
            <p:cNvSpPr>
              <a:spLocks/>
            </p:cNvSpPr>
            <p:nvPr/>
          </p:nvSpPr>
          <p:spPr bwMode="auto">
            <a:xfrm>
              <a:off x="17048163" y="1452563"/>
              <a:ext cx="917575" cy="142875"/>
            </a:xfrm>
            <a:custGeom>
              <a:avLst/>
              <a:gdLst>
                <a:gd name="T0" fmla="*/ 0 w 578"/>
                <a:gd name="T1" fmla="*/ 0 h 90"/>
                <a:gd name="T2" fmla="*/ 578 w 578"/>
                <a:gd name="T3" fmla="*/ 0 h 90"/>
                <a:gd name="T4" fmla="*/ 578 w 578"/>
                <a:gd name="T5" fmla="*/ 90 h 90"/>
                <a:gd name="T6" fmla="*/ 0 w 578"/>
                <a:gd name="T7" fmla="*/ 90 h 90"/>
                <a:gd name="T8" fmla="*/ 0 w 578"/>
                <a:gd name="T9" fmla="*/ 0 h 90"/>
                <a:gd name="T10" fmla="*/ 0 w 578"/>
                <a:gd name="T11" fmla="*/ 0 h 90"/>
              </a:gdLst>
              <a:ahLst/>
              <a:cxnLst>
                <a:cxn ang="0">
                  <a:pos x="T0" y="T1"/>
                </a:cxn>
                <a:cxn ang="0">
                  <a:pos x="T2" y="T3"/>
                </a:cxn>
                <a:cxn ang="0">
                  <a:pos x="T4" y="T5"/>
                </a:cxn>
                <a:cxn ang="0">
                  <a:pos x="T6" y="T7"/>
                </a:cxn>
                <a:cxn ang="0">
                  <a:pos x="T8" y="T9"/>
                </a:cxn>
                <a:cxn ang="0">
                  <a:pos x="T10" y="T11"/>
                </a:cxn>
              </a:cxnLst>
              <a:rect l="0" t="0" r="r" b="b"/>
              <a:pathLst>
                <a:path w="578" h="90">
                  <a:moveTo>
                    <a:pt x="0" y="0"/>
                  </a:moveTo>
                  <a:lnTo>
                    <a:pt x="578" y="0"/>
                  </a:lnTo>
                  <a:lnTo>
                    <a:pt x="578" y="90"/>
                  </a:lnTo>
                  <a:lnTo>
                    <a:pt x="0" y="90"/>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8" name="Freeform 17"/>
            <p:cNvSpPr>
              <a:spLocks/>
            </p:cNvSpPr>
            <p:nvPr/>
          </p:nvSpPr>
          <p:spPr bwMode="auto">
            <a:xfrm>
              <a:off x="16754475" y="1452563"/>
              <a:ext cx="146050" cy="142875"/>
            </a:xfrm>
            <a:custGeom>
              <a:avLst/>
              <a:gdLst>
                <a:gd name="T0" fmla="*/ 0 w 92"/>
                <a:gd name="T1" fmla="*/ 0 h 90"/>
                <a:gd name="T2" fmla="*/ 92 w 92"/>
                <a:gd name="T3" fmla="*/ 0 h 90"/>
                <a:gd name="T4" fmla="*/ 92 w 92"/>
                <a:gd name="T5" fmla="*/ 90 h 90"/>
                <a:gd name="T6" fmla="*/ 0 w 92"/>
                <a:gd name="T7" fmla="*/ 90 h 90"/>
                <a:gd name="T8" fmla="*/ 0 w 92"/>
                <a:gd name="T9" fmla="*/ 0 h 90"/>
                <a:gd name="T10" fmla="*/ 0 w 92"/>
                <a:gd name="T11" fmla="*/ 0 h 90"/>
              </a:gdLst>
              <a:ahLst/>
              <a:cxnLst>
                <a:cxn ang="0">
                  <a:pos x="T0" y="T1"/>
                </a:cxn>
                <a:cxn ang="0">
                  <a:pos x="T2" y="T3"/>
                </a:cxn>
                <a:cxn ang="0">
                  <a:pos x="T4" y="T5"/>
                </a:cxn>
                <a:cxn ang="0">
                  <a:pos x="T6" y="T7"/>
                </a:cxn>
                <a:cxn ang="0">
                  <a:pos x="T8" y="T9"/>
                </a:cxn>
                <a:cxn ang="0">
                  <a:pos x="T10" y="T11"/>
                </a:cxn>
              </a:cxnLst>
              <a:rect l="0" t="0" r="r" b="b"/>
              <a:pathLst>
                <a:path w="92" h="90">
                  <a:moveTo>
                    <a:pt x="0" y="0"/>
                  </a:moveTo>
                  <a:lnTo>
                    <a:pt x="92" y="0"/>
                  </a:lnTo>
                  <a:lnTo>
                    <a:pt x="92" y="90"/>
                  </a:lnTo>
                  <a:lnTo>
                    <a:pt x="0" y="90"/>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9" name="Freeform 18"/>
            <p:cNvSpPr>
              <a:spLocks/>
            </p:cNvSpPr>
            <p:nvPr/>
          </p:nvSpPr>
          <p:spPr bwMode="auto">
            <a:xfrm>
              <a:off x="17048163" y="1751013"/>
              <a:ext cx="992188" cy="139700"/>
            </a:xfrm>
            <a:custGeom>
              <a:avLst/>
              <a:gdLst>
                <a:gd name="T0" fmla="*/ 0 w 625"/>
                <a:gd name="T1" fmla="*/ 0 h 88"/>
                <a:gd name="T2" fmla="*/ 625 w 625"/>
                <a:gd name="T3" fmla="*/ 0 h 88"/>
                <a:gd name="T4" fmla="*/ 625 w 625"/>
                <a:gd name="T5" fmla="*/ 88 h 88"/>
                <a:gd name="T6" fmla="*/ 0 w 625"/>
                <a:gd name="T7" fmla="*/ 88 h 88"/>
                <a:gd name="T8" fmla="*/ 0 w 625"/>
                <a:gd name="T9" fmla="*/ 0 h 88"/>
                <a:gd name="T10" fmla="*/ 0 w 625"/>
                <a:gd name="T11" fmla="*/ 0 h 88"/>
              </a:gdLst>
              <a:ahLst/>
              <a:cxnLst>
                <a:cxn ang="0">
                  <a:pos x="T0" y="T1"/>
                </a:cxn>
                <a:cxn ang="0">
                  <a:pos x="T2" y="T3"/>
                </a:cxn>
                <a:cxn ang="0">
                  <a:pos x="T4" y="T5"/>
                </a:cxn>
                <a:cxn ang="0">
                  <a:pos x="T6" y="T7"/>
                </a:cxn>
                <a:cxn ang="0">
                  <a:pos x="T8" y="T9"/>
                </a:cxn>
                <a:cxn ang="0">
                  <a:pos x="T10" y="T11"/>
                </a:cxn>
              </a:cxnLst>
              <a:rect l="0" t="0" r="r" b="b"/>
              <a:pathLst>
                <a:path w="625" h="88">
                  <a:moveTo>
                    <a:pt x="0" y="0"/>
                  </a:moveTo>
                  <a:lnTo>
                    <a:pt x="625" y="0"/>
                  </a:lnTo>
                  <a:lnTo>
                    <a:pt x="625" y="88"/>
                  </a:lnTo>
                  <a:lnTo>
                    <a:pt x="0" y="88"/>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30" name="Freeform 19"/>
            <p:cNvSpPr>
              <a:spLocks/>
            </p:cNvSpPr>
            <p:nvPr/>
          </p:nvSpPr>
          <p:spPr bwMode="auto">
            <a:xfrm>
              <a:off x="16754475" y="1751013"/>
              <a:ext cx="146050" cy="139700"/>
            </a:xfrm>
            <a:custGeom>
              <a:avLst/>
              <a:gdLst>
                <a:gd name="T0" fmla="*/ 0 w 92"/>
                <a:gd name="T1" fmla="*/ 0 h 88"/>
                <a:gd name="T2" fmla="*/ 92 w 92"/>
                <a:gd name="T3" fmla="*/ 0 h 88"/>
                <a:gd name="T4" fmla="*/ 92 w 92"/>
                <a:gd name="T5" fmla="*/ 88 h 88"/>
                <a:gd name="T6" fmla="*/ 0 w 92"/>
                <a:gd name="T7" fmla="*/ 88 h 88"/>
                <a:gd name="T8" fmla="*/ 0 w 92"/>
                <a:gd name="T9" fmla="*/ 0 h 88"/>
                <a:gd name="T10" fmla="*/ 0 w 92"/>
                <a:gd name="T11" fmla="*/ 0 h 88"/>
              </a:gdLst>
              <a:ahLst/>
              <a:cxnLst>
                <a:cxn ang="0">
                  <a:pos x="T0" y="T1"/>
                </a:cxn>
                <a:cxn ang="0">
                  <a:pos x="T2" y="T3"/>
                </a:cxn>
                <a:cxn ang="0">
                  <a:pos x="T4" y="T5"/>
                </a:cxn>
                <a:cxn ang="0">
                  <a:pos x="T6" y="T7"/>
                </a:cxn>
                <a:cxn ang="0">
                  <a:pos x="T8" y="T9"/>
                </a:cxn>
                <a:cxn ang="0">
                  <a:pos x="T10" y="T11"/>
                </a:cxn>
              </a:cxnLst>
              <a:rect l="0" t="0" r="r" b="b"/>
              <a:pathLst>
                <a:path w="92" h="88">
                  <a:moveTo>
                    <a:pt x="0" y="0"/>
                  </a:moveTo>
                  <a:lnTo>
                    <a:pt x="92" y="0"/>
                  </a:lnTo>
                  <a:lnTo>
                    <a:pt x="92" y="88"/>
                  </a:lnTo>
                  <a:lnTo>
                    <a:pt x="0" y="88"/>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31" name="Freeform 20"/>
            <p:cNvSpPr>
              <a:spLocks/>
            </p:cNvSpPr>
            <p:nvPr/>
          </p:nvSpPr>
          <p:spPr bwMode="auto">
            <a:xfrm>
              <a:off x="16425863" y="-6350"/>
              <a:ext cx="1265238" cy="1266826"/>
            </a:xfrm>
            <a:custGeom>
              <a:avLst/>
              <a:gdLst>
                <a:gd name="T0" fmla="*/ 168 w 336"/>
                <a:gd name="T1" fmla="*/ 0 h 336"/>
                <a:gd name="T2" fmla="*/ 0 w 336"/>
                <a:gd name="T3" fmla="*/ 168 h 336"/>
                <a:gd name="T4" fmla="*/ 168 w 336"/>
                <a:gd name="T5" fmla="*/ 336 h 336"/>
                <a:gd name="T6" fmla="*/ 336 w 336"/>
                <a:gd name="T7" fmla="*/ 168 h 336"/>
                <a:gd name="T8" fmla="*/ 168 w 336"/>
                <a:gd name="T9" fmla="*/ 168 h 336"/>
                <a:gd name="T10" fmla="*/ 168 w 336"/>
                <a:gd name="T11" fmla="*/ 0 h 336"/>
              </a:gdLst>
              <a:ahLst/>
              <a:cxnLst>
                <a:cxn ang="0">
                  <a:pos x="T0" y="T1"/>
                </a:cxn>
                <a:cxn ang="0">
                  <a:pos x="T2" y="T3"/>
                </a:cxn>
                <a:cxn ang="0">
                  <a:pos x="T4" y="T5"/>
                </a:cxn>
                <a:cxn ang="0">
                  <a:pos x="T6" y="T7"/>
                </a:cxn>
                <a:cxn ang="0">
                  <a:pos x="T8" y="T9"/>
                </a:cxn>
                <a:cxn ang="0">
                  <a:pos x="T10" y="T11"/>
                </a:cxn>
              </a:cxnLst>
              <a:rect l="0" t="0" r="r" b="b"/>
              <a:pathLst>
                <a:path w="336" h="336">
                  <a:moveTo>
                    <a:pt x="168" y="0"/>
                  </a:moveTo>
                  <a:cubicBezTo>
                    <a:pt x="75" y="0"/>
                    <a:pt x="0" y="75"/>
                    <a:pt x="0" y="168"/>
                  </a:cubicBezTo>
                  <a:cubicBezTo>
                    <a:pt x="0" y="261"/>
                    <a:pt x="75" y="336"/>
                    <a:pt x="168" y="336"/>
                  </a:cubicBezTo>
                  <a:cubicBezTo>
                    <a:pt x="260" y="336"/>
                    <a:pt x="336" y="261"/>
                    <a:pt x="336" y="168"/>
                  </a:cubicBezTo>
                  <a:cubicBezTo>
                    <a:pt x="168" y="168"/>
                    <a:pt x="168" y="168"/>
                    <a:pt x="168" y="168"/>
                  </a:cubicBezTo>
                  <a:lnTo>
                    <a:pt x="16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32" name="Freeform 21"/>
            <p:cNvSpPr>
              <a:spLocks/>
            </p:cNvSpPr>
            <p:nvPr/>
          </p:nvSpPr>
          <p:spPr bwMode="auto">
            <a:xfrm>
              <a:off x="17210088" y="-157163"/>
              <a:ext cx="631825" cy="633413"/>
            </a:xfrm>
            <a:custGeom>
              <a:avLst/>
              <a:gdLst>
                <a:gd name="T0" fmla="*/ 0 w 168"/>
                <a:gd name="T1" fmla="*/ 0 h 168"/>
                <a:gd name="T2" fmla="*/ 0 w 168"/>
                <a:gd name="T3" fmla="*/ 168 h 168"/>
                <a:gd name="T4" fmla="*/ 168 w 168"/>
                <a:gd name="T5" fmla="*/ 168 h 168"/>
                <a:gd name="T6" fmla="*/ 0 w 168"/>
                <a:gd name="T7" fmla="*/ 0 h 168"/>
              </a:gdLst>
              <a:ahLst/>
              <a:cxnLst>
                <a:cxn ang="0">
                  <a:pos x="T0" y="T1"/>
                </a:cxn>
                <a:cxn ang="0">
                  <a:pos x="T2" y="T3"/>
                </a:cxn>
                <a:cxn ang="0">
                  <a:pos x="T4" y="T5"/>
                </a:cxn>
                <a:cxn ang="0">
                  <a:pos x="T6" y="T7"/>
                </a:cxn>
              </a:cxnLst>
              <a:rect l="0" t="0" r="r" b="b"/>
              <a:pathLst>
                <a:path w="168" h="168">
                  <a:moveTo>
                    <a:pt x="0" y="0"/>
                  </a:moveTo>
                  <a:cubicBezTo>
                    <a:pt x="0" y="168"/>
                    <a:pt x="0" y="168"/>
                    <a:pt x="0" y="168"/>
                  </a:cubicBezTo>
                  <a:cubicBezTo>
                    <a:pt x="168" y="168"/>
                    <a:pt x="168" y="168"/>
                    <a:pt x="168" y="168"/>
                  </a:cubicBezTo>
                  <a:cubicBezTo>
                    <a:pt x="168" y="75"/>
                    <a:pt x="92"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grpSp>
      <p:sp>
        <p:nvSpPr>
          <p:cNvPr id="7" name="Rectangle 6"/>
          <p:cNvSpPr/>
          <p:nvPr/>
        </p:nvSpPr>
        <p:spPr>
          <a:xfrm>
            <a:off x="281156" y="2125663"/>
            <a:ext cx="2697480" cy="2743200"/>
          </a:xfrm>
          <a:prstGeom prst="rect">
            <a:avLst/>
          </a:prstGeom>
          <a:solidFill>
            <a:srgbClr val="187AD4"/>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pPr defTabSz="932688"/>
            <a:r>
              <a:rPr lang="en-US" sz="3000" dirty="0" smtClean="0">
                <a:solidFill>
                  <a:prstClr val="white"/>
                </a:solidFill>
                <a:latin typeface="Segoe UI Light"/>
              </a:rPr>
              <a:t>Things</a:t>
            </a:r>
            <a:endParaRPr lang="en-US" sz="3000" dirty="0">
              <a:solidFill>
                <a:prstClr val="white"/>
              </a:solidFill>
              <a:latin typeface="Segoe UI Light"/>
            </a:endParaRPr>
          </a:p>
        </p:txBody>
      </p:sp>
      <p:grpSp>
        <p:nvGrpSpPr>
          <p:cNvPr id="55" name="Group 54"/>
          <p:cNvGrpSpPr/>
          <p:nvPr/>
        </p:nvGrpSpPr>
        <p:grpSpPr>
          <a:xfrm>
            <a:off x="1546578" y="3686934"/>
            <a:ext cx="1204490" cy="971194"/>
            <a:chOff x="1640724" y="3762844"/>
            <a:chExt cx="1110344" cy="895283"/>
          </a:xfrm>
        </p:grpSpPr>
        <p:grpSp>
          <p:nvGrpSpPr>
            <p:cNvPr id="59" name="Group 58"/>
            <p:cNvGrpSpPr/>
            <p:nvPr/>
          </p:nvGrpSpPr>
          <p:grpSpPr>
            <a:xfrm flipH="1">
              <a:off x="2101550" y="3865418"/>
              <a:ext cx="649518" cy="279906"/>
              <a:chOff x="18524538" y="-23752175"/>
              <a:chExt cx="41830625" cy="18087975"/>
            </a:xfrm>
            <a:solidFill>
              <a:schemeClr val="bg1"/>
            </a:solidFill>
          </p:grpSpPr>
          <p:sp>
            <p:nvSpPr>
              <p:cNvPr id="56" name="Freeform 34"/>
              <p:cNvSpPr>
                <a:spLocks noEditPoints="1"/>
              </p:cNvSpPr>
              <p:nvPr/>
            </p:nvSpPr>
            <p:spPr bwMode="auto">
              <a:xfrm>
                <a:off x="21202651"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299" y="0"/>
                      <a:pt x="0" y="299"/>
                      <a:pt x="0" y="669"/>
                    </a:cubicBezTo>
                    <a:cubicBezTo>
                      <a:pt x="0" y="1038"/>
                      <a:pt x="299" y="1337"/>
                      <a:pt x="668" y="1337"/>
                    </a:cubicBezTo>
                    <a:cubicBezTo>
                      <a:pt x="1037" y="1337"/>
                      <a:pt x="1337" y="1038"/>
                      <a:pt x="1337" y="669"/>
                    </a:cubicBezTo>
                    <a:cubicBezTo>
                      <a:pt x="1337" y="299"/>
                      <a:pt x="1037"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57" name="Freeform 35"/>
              <p:cNvSpPr>
                <a:spLocks noEditPoints="1"/>
              </p:cNvSpPr>
              <p:nvPr/>
            </p:nvSpPr>
            <p:spPr bwMode="auto">
              <a:xfrm>
                <a:off x="46015276"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300" y="0"/>
                      <a:pt x="0" y="299"/>
                      <a:pt x="0" y="669"/>
                    </a:cubicBezTo>
                    <a:cubicBezTo>
                      <a:pt x="0" y="1038"/>
                      <a:pt x="300" y="1337"/>
                      <a:pt x="668" y="1337"/>
                    </a:cubicBezTo>
                    <a:cubicBezTo>
                      <a:pt x="1038" y="1337"/>
                      <a:pt x="1337" y="1038"/>
                      <a:pt x="1337" y="669"/>
                    </a:cubicBezTo>
                    <a:cubicBezTo>
                      <a:pt x="1337" y="299"/>
                      <a:pt x="1038"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58" name="Freeform 36"/>
              <p:cNvSpPr>
                <a:spLocks noEditPoints="1"/>
              </p:cNvSpPr>
              <p:nvPr/>
            </p:nvSpPr>
            <p:spPr bwMode="auto">
              <a:xfrm>
                <a:off x="18524538" y="-23752175"/>
                <a:ext cx="41830625" cy="15690850"/>
              </a:xfrm>
              <a:custGeom>
                <a:avLst/>
                <a:gdLst>
                  <a:gd name="T0" fmla="*/ 11056 w 11152"/>
                  <a:gd name="T1" fmla="*/ 3865 h 4182"/>
                  <a:gd name="T2" fmla="*/ 10747 w 11152"/>
                  <a:gd name="T3" fmla="*/ 3865 h 4182"/>
                  <a:gd name="T4" fmla="*/ 10747 w 11152"/>
                  <a:gd name="T5" fmla="*/ 138 h 4182"/>
                  <a:gd name="T6" fmla="*/ 10593 w 11152"/>
                  <a:gd name="T7" fmla="*/ 10 h 4182"/>
                  <a:gd name="T8" fmla="*/ 2395 w 11152"/>
                  <a:gd name="T9" fmla="*/ 10 h 4182"/>
                  <a:gd name="T10" fmla="*/ 2099 w 11152"/>
                  <a:gd name="T11" fmla="*/ 192 h 4182"/>
                  <a:gd name="T12" fmla="*/ 1000 w 11152"/>
                  <a:gd name="T13" fmla="*/ 2123 h 4182"/>
                  <a:gd name="T14" fmla="*/ 321 w 11152"/>
                  <a:gd name="T15" fmla="*/ 2438 h 4182"/>
                  <a:gd name="T16" fmla="*/ 118 w 11152"/>
                  <a:gd name="T17" fmla="*/ 2722 h 4182"/>
                  <a:gd name="T18" fmla="*/ 118 w 11152"/>
                  <a:gd name="T19" fmla="*/ 3446 h 4182"/>
                  <a:gd name="T20" fmla="*/ 96 w 11152"/>
                  <a:gd name="T21" fmla="*/ 3446 h 4182"/>
                  <a:gd name="T22" fmla="*/ 0 w 11152"/>
                  <a:gd name="T23" fmla="*/ 3542 h 4182"/>
                  <a:gd name="T24" fmla="*/ 0 w 11152"/>
                  <a:gd name="T25" fmla="*/ 3891 h 4182"/>
                  <a:gd name="T26" fmla="*/ 96 w 11152"/>
                  <a:gd name="T27" fmla="*/ 3987 h 4182"/>
                  <a:gd name="T28" fmla="*/ 401 w 11152"/>
                  <a:gd name="T29" fmla="*/ 3987 h 4182"/>
                  <a:gd name="T30" fmla="*/ 517 w 11152"/>
                  <a:gd name="T31" fmla="*/ 3891 h 4182"/>
                  <a:gd name="T32" fmla="*/ 1417 w 11152"/>
                  <a:gd name="T33" fmla="*/ 3182 h 4182"/>
                  <a:gd name="T34" fmla="*/ 2274 w 11152"/>
                  <a:gd name="T35" fmla="*/ 3946 h 4182"/>
                  <a:gd name="T36" fmla="*/ 2301 w 11152"/>
                  <a:gd name="T37" fmla="*/ 4039 h 4182"/>
                  <a:gd name="T38" fmla="*/ 2406 w 11152"/>
                  <a:gd name="T39" fmla="*/ 4114 h 4182"/>
                  <a:gd name="T40" fmla="*/ 6993 w 11152"/>
                  <a:gd name="T41" fmla="*/ 4114 h 4182"/>
                  <a:gd name="T42" fmla="*/ 7129 w 11152"/>
                  <a:gd name="T43" fmla="*/ 3978 h 4182"/>
                  <a:gd name="T44" fmla="*/ 8002 w 11152"/>
                  <a:gd name="T45" fmla="*/ 3236 h 4182"/>
                  <a:gd name="T46" fmla="*/ 8842 w 11152"/>
                  <a:gd name="T47" fmla="*/ 3873 h 4182"/>
                  <a:gd name="T48" fmla="*/ 8911 w 11152"/>
                  <a:gd name="T49" fmla="*/ 4111 h 4182"/>
                  <a:gd name="T50" fmla="*/ 9010 w 11152"/>
                  <a:gd name="T51" fmla="*/ 4182 h 4182"/>
                  <a:gd name="T52" fmla="*/ 11056 w 11152"/>
                  <a:gd name="T53" fmla="*/ 4182 h 4182"/>
                  <a:gd name="T54" fmla="*/ 11152 w 11152"/>
                  <a:gd name="T55" fmla="*/ 4087 h 4182"/>
                  <a:gd name="T56" fmla="*/ 11152 w 11152"/>
                  <a:gd name="T57" fmla="*/ 3961 h 4182"/>
                  <a:gd name="T58" fmla="*/ 11056 w 11152"/>
                  <a:gd name="T59" fmla="*/ 3865 h 4182"/>
                  <a:gd name="T60" fmla="*/ 1913 w 11152"/>
                  <a:gd name="T61" fmla="*/ 2226 h 4182"/>
                  <a:gd name="T62" fmla="*/ 1469 w 11152"/>
                  <a:gd name="T63" fmla="*/ 2226 h 4182"/>
                  <a:gd name="T64" fmla="*/ 1260 w 11152"/>
                  <a:gd name="T65" fmla="*/ 2116 h 4182"/>
                  <a:gd name="T66" fmla="*/ 1890 w 11152"/>
                  <a:gd name="T67" fmla="*/ 984 h 4182"/>
                  <a:gd name="T68" fmla="*/ 1913 w 11152"/>
                  <a:gd name="T69" fmla="*/ 984 h 4182"/>
                  <a:gd name="T70" fmla="*/ 1913 w 11152"/>
                  <a:gd name="T71" fmla="*/ 2226 h 4182"/>
                  <a:gd name="T72" fmla="*/ 3805 w 11152"/>
                  <a:gd name="T73" fmla="*/ 2226 h 4182"/>
                  <a:gd name="T74" fmla="*/ 2113 w 11152"/>
                  <a:gd name="T75" fmla="*/ 2226 h 4182"/>
                  <a:gd name="T76" fmla="*/ 2113 w 11152"/>
                  <a:gd name="T77" fmla="*/ 998 h 4182"/>
                  <a:gd name="T78" fmla="*/ 2333 w 11152"/>
                  <a:gd name="T79" fmla="*/ 778 h 4182"/>
                  <a:gd name="T80" fmla="*/ 3585 w 11152"/>
                  <a:gd name="T81" fmla="*/ 778 h 4182"/>
                  <a:gd name="T82" fmla="*/ 3805 w 11152"/>
                  <a:gd name="T83" fmla="*/ 998 h 4182"/>
                  <a:gd name="T84" fmla="*/ 3805 w 11152"/>
                  <a:gd name="T85" fmla="*/ 2226 h 4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52" h="4182">
                    <a:moveTo>
                      <a:pt x="11056" y="3865"/>
                    </a:moveTo>
                    <a:cubicBezTo>
                      <a:pt x="10747" y="3865"/>
                      <a:pt x="10747" y="3865"/>
                      <a:pt x="10747" y="3865"/>
                    </a:cubicBezTo>
                    <a:cubicBezTo>
                      <a:pt x="10747" y="138"/>
                      <a:pt x="10747" y="138"/>
                      <a:pt x="10747" y="138"/>
                    </a:cubicBezTo>
                    <a:cubicBezTo>
                      <a:pt x="10747" y="138"/>
                      <a:pt x="10743" y="10"/>
                      <a:pt x="10593" y="10"/>
                    </a:cubicBezTo>
                    <a:cubicBezTo>
                      <a:pt x="2395" y="10"/>
                      <a:pt x="2395" y="10"/>
                      <a:pt x="2395" y="10"/>
                    </a:cubicBezTo>
                    <a:cubicBezTo>
                      <a:pt x="2395" y="10"/>
                      <a:pt x="2216" y="0"/>
                      <a:pt x="2099" y="192"/>
                    </a:cubicBezTo>
                    <a:cubicBezTo>
                      <a:pt x="1000" y="2123"/>
                      <a:pt x="1000" y="2123"/>
                      <a:pt x="1000" y="2123"/>
                    </a:cubicBezTo>
                    <a:cubicBezTo>
                      <a:pt x="321" y="2438"/>
                      <a:pt x="321" y="2438"/>
                      <a:pt x="321" y="2438"/>
                    </a:cubicBezTo>
                    <a:cubicBezTo>
                      <a:pt x="321" y="2438"/>
                      <a:pt x="118" y="2512"/>
                      <a:pt x="118" y="2722"/>
                    </a:cubicBezTo>
                    <a:cubicBezTo>
                      <a:pt x="118" y="3446"/>
                      <a:pt x="118" y="3446"/>
                      <a:pt x="118" y="3446"/>
                    </a:cubicBezTo>
                    <a:cubicBezTo>
                      <a:pt x="96" y="3446"/>
                      <a:pt x="96" y="3446"/>
                      <a:pt x="96" y="3446"/>
                    </a:cubicBezTo>
                    <a:cubicBezTo>
                      <a:pt x="44" y="3446"/>
                      <a:pt x="0" y="3489"/>
                      <a:pt x="0" y="3542"/>
                    </a:cubicBezTo>
                    <a:cubicBezTo>
                      <a:pt x="0" y="3891"/>
                      <a:pt x="0" y="3891"/>
                      <a:pt x="0" y="3891"/>
                    </a:cubicBezTo>
                    <a:cubicBezTo>
                      <a:pt x="0" y="3944"/>
                      <a:pt x="44" y="3987"/>
                      <a:pt x="96" y="3987"/>
                    </a:cubicBezTo>
                    <a:cubicBezTo>
                      <a:pt x="401" y="3987"/>
                      <a:pt x="401" y="3987"/>
                      <a:pt x="401" y="3987"/>
                    </a:cubicBezTo>
                    <a:cubicBezTo>
                      <a:pt x="454" y="3987"/>
                      <a:pt x="505" y="3944"/>
                      <a:pt x="517" y="3891"/>
                    </a:cubicBezTo>
                    <a:cubicBezTo>
                      <a:pt x="517" y="3891"/>
                      <a:pt x="653" y="3182"/>
                      <a:pt x="1417" y="3182"/>
                    </a:cubicBezTo>
                    <a:cubicBezTo>
                      <a:pt x="1835" y="3182"/>
                      <a:pt x="2142" y="3510"/>
                      <a:pt x="2274" y="3946"/>
                    </a:cubicBezTo>
                    <a:cubicBezTo>
                      <a:pt x="2301" y="4039"/>
                      <a:pt x="2301" y="4039"/>
                      <a:pt x="2301" y="4039"/>
                    </a:cubicBezTo>
                    <a:cubicBezTo>
                      <a:pt x="2301" y="4039"/>
                      <a:pt x="2319" y="4114"/>
                      <a:pt x="2406" y="4114"/>
                    </a:cubicBezTo>
                    <a:cubicBezTo>
                      <a:pt x="6993" y="4114"/>
                      <a:pt x="6993" y="4114"/>
                      <a:pt x="6993" y="4114"/>
                    </a:cubicBezTo>
                    <a:cubicBezTo>
                      <a:pt x="7118" y="4114"/>
                      <a:pt x="7129" y="3978"/>
                      <a:pt x="7129" y="3978"/>
                    </a:cubicBezTo>
                    <a:cubicBezTo>
                      <a:pt x="7212" y="3553"/>
                      <a:pt x="7572" y="3235"/>
                      <a:pt x="8002" y="3236"/>
                    </a:cubicBezTo>
                    <a:cubicBezTo>
                      <a:pt x="8394" y="3238"/>
                      <a:pt x="8726" y="3505"/>
                      <a:pt x="8842" y="3873"/>
                    </a:cubicBezTo>
                    <a:cubicBezTo>
                      <a:pt x="8911" y="4111"/>
                      <a:pt x="8911" y="4111"/>
                      <a:pt x="8911" y="4111"/>
                    </a:cubicBezTo>
                    <a:cubicBezTo>
                      <a:pt x="8925" y="4152"/>
                      <a:pt x="8966" y="4182"/>
                      <a:pt x="9010" y="4182"/>
                    </a:cubicBezTo>
                    <a:cubicBezTo>
                      <a:pt x="11056" y="4182"/>
                      <a:pt x="11056" y="4182"/>
                      <a:pt x="11056" y="4182"/>
                    </a:cubicBezTo>
                    <a:cubicBezTo>
                      <a:pt x="11109" y="4182"/>
                      <a:pt x="11152" y="4139"/>
                      <a:pt x="11152" y="4087"/>
                    </a:cubicBezTo>
                    <a:cubicBezTo>
                      <a:pt x="11152" y="3961"/>
                      <a:pt x="11152" y="3961"/>
                      <a:pt x="11152" y="3961"/>
                    </a:cubicBezTo>
                    <a:cubicBezTo>
                      <a:pt x="11152" y="3909"/>
                      <a:pt x="11109" y="3865"/>
                      <a:pt x="11056" y="3865"/>
                    </a:cubicBezTo>
                    <a:close/>
                    <a:moveTo>
                      <a:pt x="1913" y="2226"/>
                    </a:moveTo>
                    <a:cubicBezTo>
                      <a:pt x="1469" y="2226"/>
                      <a:pt x="1469" y="2226"/>
                      <a:pt x="1469" y="2226"/>
                    </a:cubicBezTo>
                    <a:cubicBezTo>
                      <a:pt x="1260" y="2116"/>
                      <a:pt x="1260" y="2116"/>
                      <a:pt x="1260" y="2116"/>
                    </a:cubicBezTo>
                    <a:cubicBezTo>
                      <a:pt x="1890" y="984"/>
                      <a:pt x="1890" y="984"/>
                      <a:pt x="1890" y="984"/>
                    </a:cubicBezTo>
                    <a:cubicBezTo>
                      <a:pt x="1913" y="984"/>
                      <a:pt x="1913" y="984"/>
                      <a:pt x="1913" y="984"/>
                    </a:cubicBezTo>
                    <a:lnTo>
                      <a:pt x="1913" y="2226"/>
                    </a:lnTo>
                    <a:close/>
                    <a:moveTo>
                      <a:pt x="3805" y="2226"/>
                    </a:moveTo>
                    <a:cubicBezTo>
                      <a:pt x="2113" y="2226"/>
                      <a:pt x="2113" y="2226"/>
                      <a:pt x="2113" y="2226"/>
                    </a:cubicBezTo>
                    <a:cubicBezTo>
                      <a:pt x="2113" y="998"/>
                      <a:pt x="2113" y="998"/>
                      <a:pt x="2113" y="998"/>
                    </a:cubicBezTo>
                    <a:cubicBezTo>
                      <a:pt x="2113" y="877"/>
                      <a:pt x="2212" y="778"/>
                      <a:pt x="2333" y="778"/>
                    </a:cubicBezTo>
                    <a:cubicBezTo>
                      <a:pt x="3585" y="778"/>
                      <a:pt x="3585" y="778"/>
                      <a:pt x="3585" y="778"/>
                    </a:cubicBezTo>
                    <a:cubicBezTo>
                      <a:pt x="3707" y="778"/>
                      <a:pt x="3805" y="877"/>
                      <a:pt x="3805" y="998"/>
                    </a:cubicBezTo>
                    <a:lnTo>
                      <a:pt x="3805" y="22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grpSp>
        <p:grpSp>
          <p:nvGrpSpPr>
            <p:cNvPr id="61" name="Group 60"/>
            <p:cNvGrpSpPr/>
            <p:nvPr/>
          </p:nvGrpSpPr>
          <p:grpSpPr>
            <a:xfrm flipH="1">
              <a:off x="2200373" y="4223497"/>
              <a:ext cx="522120" cy="432207"/>
              <a:chOff x="16659225" y="-4403725"/>
              <a:chExt cx="3724275" cy="3082925"/>
            </a:xfrm>
            <a:solidFill>
              <a:schemeClr val="bg1"/>
            </a:solidFill>
          </p:grpSpPr>
          <p:sp>
            <p:nvSpPr>
              <p:cNvPr id="62" name="Freeform 28"/>
              <p:cNvSpPr>
                <a:spLocks noEditPoints="1"/>
              </p:cNvSpPr>
              <p:nvPr/>
            </p:nvSpPr>
            <p:spPr bwMode="auto">
              <a:xfrm>
                <a:off x="16659225" y="-4014788"/>
                <a:ext cx="3724275"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63" name="Oval 29"/>
              <p:cNvSpPr>
                <a:spLocks noChangeArrowheads="1"/>
              </p:cNvSpPr>
              <p:nvPr/>
            </p:nvSpPr>
            <p:spPr bwMode="auto">
              <a:xfrm>
                <a:off x="18103850" y="-4403725"/>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grpSp>
        <p:grpSp>
          <p:nvGrpSpPr>
            <p:cNvPr id="3" name="Group 2"/>
            <p:cNvGrpSpPr/>
            <p:nvPr/>
          </p:nvGrpSpPr>
          <p:grpSpPr>
            <a:xfrm>
              <a:off x="1737360" y="3762844"/>
              <a:ext cx="255760" cy="423605"/>
              <a:chOff x="2981515" y="4282797"/>
              <a:chExt cx="371475" cy="615261"/>
            </a:xfrm>
          </p:grpSpPr>
          <p:sp>
            <p:nvSpPr>
              <p:cNvPr id="70" name="Freeform 13"/>
              <p:cNvSpPr>
                <a:spLocks noEditPoints="1"/>
              </p:cNvSpPr>
              <p:nvPr/>
            </p:nvSpPr>
            <p:spPr bwMode="auto">
              <a:xfrm>
                <a:off x="2981515" y="4282797"/>
                <a:ext cx="313163" cy="211117"/>
              </a:xfrm>
              <a:custGeom>
                <a:avLst/>
                <a:gdLst>
                  <a:gd name="T0" fmla="*/ 0 w 1783"/>
                  <a:gd name="T1" fmla="*/ 1202 h 1202"/>
                  <a:gd name="T2" fmla="*/ 1783 w 1783"/>
                  <a:gd name="T3" fmla="*/ 1202 h 1202"/>
                  <a:gd name="T4" fmla="*/ 1783 w 1783"/>
                  <a:gd name="T5" fmla="*/ 0 h 1202"/>
                  <a:gd name="T6" fmla="*/ 0 w 1783"/>
                  <a:gd name="T7" fmla="*/ 0 h 1202"/>
                  <a:gd name="T8" fmla="*/ 0 w 1783"/>
                  <a:gd name="T9" fmla="*/ 1202 h 1202"/>
                  <a:gd name="T10" fmla="*/ 152 w 1783"/>
                  <a:gd name="T11" fmla="*/ 154 h 1202"/>
                  <a:gd name="T12" fmla="*/ 1631 w 1783"/>
                  <a:gd name="T13" fmla="*/ 154 h 1202"/>
                  <a:gd name="T14" fmla="*/ 1631 w 1783"/>
                  <a:gd name="T15" fmla="*/ 1048 h 1202"/>
                  <a:gd name="T16" fmla="*/ 152 w 1783"/>
                  <a:gd name="T17" fmla="*/ 1048 h 1202"/>
                  <a:gd name="T18" fmla="*/ 152 w 1783"/>
                  <a:gd name="T19" fmla="*/ 154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3" h="1202">
                    <a:moveTo>
                      <a:pt x="0" y="1202"/>
                    </a:moveTo>
                    <a:lnTo>
                      <a:pt x="1783" y="1202"/>
                    </a:lnTo>
                    <a:lnTo>
                      <a:pt x="1783" y="0"/>
                    </a:lnTo>
                    <a:lnTo>
                      <a:pt x="0" y="0"/>
                    </a:lnTo>
                    <a:lnTo>
                      <a:pt x="0" y="1202"/>
                    </a:lnTo>
                    <a:close/>
                    <a:moveTo>
                      <a:pt x="152" y="154"/>
                    </a:moveTo>
                    <a:lnTo>
                      <a:pt x="1631" y="154"/>
                    </a:lnTo>
                    <a:lnTo>
                      <a:pt x="1631" y="1048"/>
                    </a:lnTo>
                    <a:lnTo>
                      <a:pt x="152" y="1048"/>
                    </a:lnTo>
                    <a:lnTo>
                      <a:pt x="152" y="154"/>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71" name="Rectangle 14"/>
              <p:cNvSpPr>
                <a:spLocks noChangeArrowheads="1"/>
              </p:cNvSpPr>
              <p:nvPr/>
            </p:nvSpPr>
            <p:spPr bwMode="auto">
              <a:xfrm>
                <a:off x="3311364" y="4329341"/>
                <a:ext cx="41626" cy="11978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72" name="Freeform 15"/>
              <p:cNvSpPr>
                <a:spLocks/>
              </p:cNvSpPr>
              <p:nvPr/>
            </p:nvSpPr>
            <p:spPr bwMode="auto">
              <a:xfrm>
                <a:off x="2981515" y="4511478"/>
                <a:ext cx="313163" cy="386580"/>
              </a:xfrm>
              <a:custGeom>
                <a:avLst/>
                <a:gdLst>
                  <a:gd name="T0" fmla="*/ 1311 w 1783"/>
                  <a:gd name="T1" fmla="*/ 0 h 2201"/>
                  <a:gd name="T2" fmla="*/ 550 w 1783"/>
                  <a:gd name="T3" fmla="*/ 0 h 2201"/>
                  <a:gd name="T4" fmla="*/ 550 w 1783"/>
                  <a:gd name="T5" fmla="*/ 2069 h 2201"/>
                  <a:gd name="T6" fmla="*/ 0 w 1783"/>
                  <a:gd name="T7" fmla="*/ 2069 h 2201"/>
                  <a:gd name="T8" fmla="*/ 0 w 1783"/>
                  <a:gd name="T9" fmla="*/ 2201 h 2201"/>
                  <a:gd name="T10" fmla="*/ 1783 w 1783"/>
                  <a:gd name="T11" fmla="*/ 2201 h 2201"/>
                  <a:gd name="T12" fmla="*/ 1783 w 1783"/>
                  <a:gd name="T13" fmla="*/ 2069 h 2201"/>
                  <a:gd name="T14" fmla="*/ 1311 w 1783"/>
                  <a:gd name="T15" fmla="*/ 2069 h 2201"/>
                  <a:gd name="T16" fmla="*/ 1311 w 1783"/>
                  <a:gd name="T17" fmla="*/ 0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3" h="2201">
                    <a:moveTo>
                      <a:pt x="1311" y="0"/>
                    </a:moveTo>
                    <a:lnTo>
                      <a:pt x="550" y="0"/>
                    </a:lnTo>
                    <a:lnTo>
                      <a:pt x="550" y="2069"/>
                    </a:lnTo>
                    <a:lnTo>
                      <a:pt x="0" y="2069"/>
                    </a:lnTo>
                    <a:lnTo>
                      <a:pt x="0" y="2201"/>
                    </a:lnTo>
                    <a:lnTo>
                      <a:pt x="1783" y="2201"/>
                    </a:lnTo>
                    <a:lnTo>
                      <a:pt x="1783" y="2069"/>
                    </a:lnTo>
                    <a:lnTo>
                      <a:pt x="1311" y="2069"/>
                    </a:lnTo>
                    <a:lnTo>
                      <a:pt x="1311"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grpSp>
        <p:grpSp>
          <p:nvGrpSpPr>
            <p:cNvPr id="53" name="Group 52"/>
            <p:cNvGrpSpPr/>
            <p:nvPr/>
          </p:nvGrpSpPr>
          <p:grpSpPr>
            <a:xfrm>
              <a:off x="1640724" y="4275400"/>
              <a:ext cx="481642" cy="382727"/>
              <a:chOff x="-3435350" y="5073650"/>
              <a:chExt cx="3192462" cy="2536826"/>
            </a:xfrm>
            <a:solidFill>
              <a:schemeClr val="bg1"/>
            </a:solidFill>
          </p:grpSpPr>
          <p:sp>
            <p:nvSpPr>
              <p:cNvPr id="11"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12" name="Oval 6"/>
              <p:cNvSpPr>
                <a:spLocks noChangeArrowheads="1"/>
              </p:cNvSpPr>
              <p:nvPr/>
            </p:nvSpPr>
            <p:spPr bwMode="auto">
              <a:xfrm>
                <a:off x="-1571625" y="5405438"/>
                <a:ext cx="168275" cy="1698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13"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14" name="Oval 8"/>
              <p:cNvSpPr>
                <a:spLocks noChangeArrowheads="1"/>
              </p:cNvSpPr>
              <p:nvPr/>
            </p:nvSpPr>
            <p:spPr bwMode="auto">
              <a:xfrm>
                <a:off x="-3160713" y="5349875"/>
                <a:ext cx="230187" cy="2333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20"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22"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47"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48"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49"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grpSp>
      </p:grpSp>
    </p:spTree>
    <p:extLst>
      <p:ext uri="{BB962C8B-B14F-4D97-AF65-F5344CB8AC3E}">
        <p14:creationId xmlns:p14="http://schemas.microsoft.com/office/powerpoint/2010/main" val="23077415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8" presetClass="entr" presetSubtype="12" fill="hold" nodeType="withEffect">
                                  <p:stCondLst>
                                    <p:cond delay="500"/>
                                  </p:stCondLst>
                                  <p:childTnLst>
                                    <p:set>
                                      <p:cBhvr>
                                        <p:cTn id="10" dur="1" fill="hold">
                                          <p:stCondLst>
                                            <p:cond delay="0"/>
                                          </p:stCondLst>
                                        </p:cTn>
                                        <p:tgtEl>
                                          <p:spTgt spid="55"/>
                                        </p:tgtEl>
                                        <p:attrNameLst>
                                          <p:attrName>style.visibility</p:attrName>
                                        </p:attrNameLst>
                                      </p:cBhvr>
                                      <p:to>
                                        <p:strVal val="visible"/>
                                      </p:to>
                                    </p:set>
                                    <p:animEffect transition="in" filter="strips(downLeft)">
                                      <p:cBhvr>
                                        <p:cTn id="11" dur="500"/>
                                        <p:tgtEl>
                                          <p:spTgt spid="55"/>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68"/>
                                        </p:tgtEl>
                                        <p:attrNameLst>
                                          <p:attrName>style.visibility</p:attrName>
                                        </p:attrNameLst>
                                      </p:cBhvr>
                                      <p:to>
                                        <p:strVal val="visible"/>
                                      </p:to>
                                    </p:set>
                                    <p:anim calcmode="lin" valueType="num">
                                      <p:cBhvr additive="base">
                                        <p:cTn id="14" dur="500" fill="hold"/>
                                        <p:tgtEl>
                                          <p:spTgt spid="68"/>
                                        </p:tgtEl>
                                        <p:attrNameLst>
                                          <p:attrName>ppt_x</p:attrName>
                                        </p:attrNameLst>
                                      </p:cBhvr>
                                      <p:tavLst>
                                        <p:tav tm="0">
                                          <p:val>
                                            <p:strVal val="1+#ppt_w/2"/>
                                          </p:val>
                                        </p:tav>
                                        <p:tav tm="100000">
                                          <p:val>
                                            <p:strVal val="#ppt_x"/>
                                          </p:val>
                                        </p:tav>
                                      </p:tavLst>
                                    </p:anim>
                                    <p:anim calcmode="lin" valueType="num">
                                      <p:cBhvr additive="base">
                                        <p:cTn id="15" dur="500" fill="hold"/>
                                        <p:tgtEl>
                                          <p:spTgt spid="68"/>
                                        </p:tgtEl>
                                        <p:attrNameLst>
                                          <p:attrName>ppt_y</p:attrName>
                                        </p:attrNameLst>
                                      </p:cBhvr>
                                      <p:tavLst>
                                        <p:tav tm="0">
                                          <p:val>
                                            <p:strVal val="#ppt_y"/>
                                          </p:val>
                                        </p:tav>
                                        <p:tav tm="100000">
                                          <p:val>
                                            <p:strVal val="#ppt_y"/>
                                          </p:val>
                                        </p:tav>
                                      </p:tavLst>
                                    </p:anim>
                                  </p:childTnLst>
                                </p:cTn>
                              </p:par>
                              <p:par>
                                <p:cTn id="16" presetID="18" presetClass="entr" presetSubtype="12" fill="hold" nodeType="withEffect">
                                  <p:stCondLst>
                                    <p:cond delay="750"/>
                                  </p:stCondLst>
                                  <p:childTnLst>
                                    <p:set>
                                      <p:cBhvr>
                                        <p:cTn id="17" dur="1" fill="hold">
                                          <p:stCondLst>
                                            <p:cond delay="0"/>
                                          </p:stCondLst>
                                        </p:cTn>
                                        <p:tgtEl>
                                          <p:spTgt spid="19"/>
                                        </p:tgtEl>
                                        <p:attrNameLst>
                                          <p:attrName>style.visibility</p:attrName>
                                        </p:attrNameLst>
                                      </p:cBhvr>
                                      <p:to>
                                        <p:strVal val="visible"/>
                                      </p:to>
                                    </p:set>
                                    <p:animEffect transition="in" filter="strips(downLeft)">
                                      <p:cBhvr>
                                        <p:cTn id="18" dur="500"/>
                                        <p:tgtEl>
                                          <p:spTgt spid="19"/>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89"/>
                                        </p:tgtEl>
                                        <p:attrNameLst>
                                          <p:attrName>style.visibility</p:attrName>
                                        </p:attrNameLst>
                                      </p:cBhvr>
                                      <p:to>
                                        <p:strVal val="visible"/>
                                      </p:to>
                                    </p:set>
                                    <p:anim calcmode="lin" valueType="num">
                                      <p:cBhvr additive="base">
                                        <p:cTn id="21" dur="500" fill="hold"/>
                                        <p:tgtEl>
                                          <p:spTgt spid="89"/>
                                        </p:tgtEl>
                                        <p:attrNameLst>
                                          <p:attrName>ppt_x</p:attrName>
                                        </p:attrNameLst>
                                      </p:cBhvr>
                                      <p:tavLst>
                                        <p:tav tm="0">
                                          <p:val>
                                            <p:strVal val="1+#ppt_w/2"/>
                                          </p:val>
                                        </p:tav>
                                        <p:tav tm="100000">
                                          <p:val>
                                            <p:strVal val="#ppt_x"/>
                                          </p:val>
                                        </p:tav>
                                      </p:tavLst>
                                    </p:anim>
                                    <p:anim calcmode="lin" valueType="num">
                                      <p:cBhvr additive="base">
                                        <p:cTn id="22" dur="500" fill="hold"/>
                                        <p:tgtEl>
                                          <p:spTgt spid="89"/>
                                        </p:tgtEl>
                                        <p:attrNameLst>
                                          <p:attrName>ppt_y</p:attrName>
                                        </p:attrNameLst>
                                      </p:cBhvr>
                                      <p:tavLst>
                                        <p:tav tm="0">
                                          <p:val>
                                            <p:strVal val="#ppt_y"/>
                                          </p:val>
                                        </p:tav>
                                        <p:tav tm="100000">
                                          <p:val>
                                            <p:strVal val="#ppt_y"/>
                                          </p:val>
                                        </p:tav>
                                      </p:tavLst>
                                    </p:anim>
                                  </p:childTnLst>
                                </p:cTn>
                              </p:par>
                              <p:par>
                                <p:cTn id="23" presetID="18" presetClass="entr" presetSubtype="12" fill="hold" nodeType="withEffect">
                                  <p:stCondLst>
                                    <p:cond delay="1000"/>
                                  </p:stCondLst>
                                  <p:childTnLst>
                                    <p:set>
                                      <p:cBhvr>
                                        <p:cTn id="24" dur="1" fill="hold">
                                          <p:stCondLst>
                                            <p:cond delay="0"/>
                                          </p:stCondLst>
                                        </p:cTn>
                                        <p:tgtEl>
                                          <p:spTgt spid="138"/>
                                        </p:tgtEl>
                                        <p:attrNameLst>
                                          <p:attrName>style.visibility</p:attrName>
                                        </p:attrNameLst>
                                      </p:cBhvr>
                                      <p:to>
                                        <p:strVal val="visible"/>
                                      </p:to>
                                    </p:set>
                                    <p:animEffect transition="in" filter="strips(downLeft)">
                                      <p:cBhvr>
                                        <p:cTn id="25" dur="500"/>
                                        <p:tgtEl>
                                          <p:spTgt spid="138"/>
                                        </p:tgtEl>
                                      </p:cBhvr>
                                    </p:animEffect>
                                  </p:childTnLst>
                                </p:cTn>
                              </p:par>
                              <p:par>
                                <p:cTn id="26" presetID="2" presetClass="entr" presetSubtype="2" decel="100000" fill="hold" grpId="0" nodeType="withEffect">
                                  <p:stCondLst>
                                    <p:cond delay="750"/>
                                  </p:stCondLst>
                                  <p:childTnLst>
                                    <p:set>
                                      <p:cBhvr>
                                        <p:cTn id="27" dur="1" fill="hold">
                                          <p:stCondLst>
                                            <p:cond delay="0"/>
                                          </p:stCondLst>
                                        </p:cTn>
                                        <p:tgtEl>
                                          <p:spTgt spid="91"/>
                                        </p:tgtEl>
                                        <p:attrNameLst>
                                          <p:attrName>style.visibility</p:attrName>
                                        </p:attrNameLst>
                                      </p:cBhvr>
                                      <p:to>
                                        <p:strVal val="visible"/>
                                      </p:to>
                                    </p:set>
                                    <p:anim calcmode="lin" valueType="num">
                                      <p:cBhvr additive="base">
                                        <p:cTn id="28" dur="500" fill="hold"/>
                                        <p:tgtEl>
                                          <p:spTgt spid="91"/>
                                        </p:tgtEl>
                                        <p:attrNameLst>
                                          <p:attrName>ppt_x</p:attrName>
                                        </p:attrNameLst>
                                      </p:cBhvr>
                                      <p:tavLst>
                                        <p:tav tm="0">
                                          <p:val>
                                            <p:strVal val="1+#ppt_w/2"/>
                                          </p:val>
                                        </p:tav>
                                        <p:tav tm="100000">
                                          <p:val>
                                            <p:strVal val="#ppt_x"/>
                                          </p:val>
                                        </p:tav>
                                      </p:tavLst>
                                    </p:anim>
                                    <p:anim calcmode="lin" valueType="num">
                                      <p:cBhvr additive="base">
                                        <p:cTn id="29" dur="500" fill="hold"/>
                                        <p:tgtEl>
                                          <p:spTgt spid="91"/>
                                        </p:tgtEl>
                                        <p:attrNameLst>
                                          <p:attrName>ppt_y</p:attrName>
                                        </p:attrNameLst>
                                      </p:cBhvr>
                                      <p:tavLst>
                                        <p:tav tm="0">
                                          <p:val>
                                            <p:strVal val="#ppt_y"/>
                                          </p:val>
                                        </p:tav>
                                        <p:tav tm="100000">
                                          <p:val>
                                            <p:strVal val="#ppt_y"/>
                                          </p:val>
                                        </p:tav>
                                      </p:tavLst>
                                    </p:anim>
                                  </p:childTnLst>
                                </p:cTn>
                              </p:par>
                              <p:par>
                                <p:cTn id="30" presetID="18" presetClass="entr" presetSubtype="12" fill="hold" nodeType="withEffect">
                                  <p:stCondLst>
                                    <p:cond delay="1250"/>
                                  </p:stCondLst>
                                  <p:childTnLst>
                                    <p:set>
                                      <p:cBhvr>
                                        <p:cTn id="31" dur="1" fill="hold">
                                          <p:stCondLst>
                                            <p:cond delay="0"/>
                                          </p:stCondLst>
                                        </p:cTn>
                                        <p:tgtEl>
                                          <p:spTgt spid="33"/>
                                        </p:tgtEl>
                                        <p:attrNameLst>
                                          <p:attrName>style.visibility</p:attrName>
                                        </p:attrNameLst>
                                      </p:cBhvr>
                                      <p:to>
                                        <p:strVal val="visible"/>
                                      </p:to>
                                    </p:set>
                                    <p:animEffect transition="in" filter="strips(downLeft)">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89" grpId="0" animBg="1"/>
      <p:bldP spid="91"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IoT 2010</a:t>
            </a:r>
            <a:endParaRPr lang="en-US" dirty="0"/>
          </a:p>
        </p:txBody>
      </p:sp>
      <p:sp>
        <p:nvSpPr>
          <p:cNvPr id="14" name="TextBox 13"/>
          <p:cNvSpPr txBox="1"/>
          <p:nvPr/>
        </p:nvSpPr>
        <p:spPr>
          <a:xfrm>
            <a:off x="5264232"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Cell phone</a:t>
            </a:r>
          </a:p>
        </p:txBody>
      </p:sp>
      <p:sp>
        <p:nvSpPr>
          <p:cNvPr id="22" name="TextBox 21"/>
          <p:cNvSpPr txBox="1"/>
          <p:nvPr/>
        </p:nvSpPr>
        <p:spPr>
          <a:xfrm>
            <a:off x="5264232"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VoIP phone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sp>
        <p:nvSpPr>
          <p:cNvPr id="138" name="Freeform 121"/>
          <p:cNvSpPr>
            <a:spLocks noEditPoints="1"/>
          </p:cNvSpPr>
          <p:nvPr/>
        </p:nvSpPr>
        <p:spPr bwMode="auto">
          <a:xfrm>
            <a:off x="5457281" y="4291243"/>
            <a:ext cx="392422" cy="612659"/>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nvGrpSpPr>
          <p:cNvPr id="185" name="Group 184"/>
          <p:cNvGrpSpPr/>
          <p:nvPr/>
        </p:nvGrpSpPr>
        <p:grpSpPr>
          <a:xfrm>
            <a:off x="5379197" y="2206333"/>
            <a:ext cx="548590" cy="474510"/>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5" name="TextBox 14"/>
          <p:cNvSpPr txBox="1"/>
          <p:nvPr/>
        </p:nvSpPr>
        <p:spPr>
          <a:xfrm>
            <a:off x="6443415"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HVAC</a:t>
            </a:r>
          </a:p>
        </p:txBody>
      </p:sp>
      <p:sp>
        <p:nvSpPr>
          <p:cNvPr id="23" name="TextBox 22"/>
          <p:cNvSpPr txBox="1"/>
          <p:nvPr/>
        </p:nvSpPr>
        <p:spPr>
          <a:xfrm>
            <a:off x="6443415"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Computer</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92" name="Group 191"/>
          <p:cNvGrpSpPr/>
          <p:nvPr/>
        </p:nvGrpSpPr>
        <p:grpSpPr>
          <a:xfrm>
            <a:off x="6588412" y="4415376"/>
            <a:ext cx="488526" cy="488526"/>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4" name="Group 183"/>
          <p:cNvGrpSpPr/>
          <p:nvPr/>
        </p:nvGrpSpPr>
        <p:grpSpPr>
          <a:xfrm>
            <a:off x="6557379" y="2190316"/>
            <a:ext cx="550593" cy="490527"/>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6" name="TextBox 15"/>
          <p:cNvSpPr txBox="1"/>
          <p:nvPr/>
        </p:nvSpPr>
        <p:spPr>
          <a:xfrm>
            <a:off x="7622598"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Vending</a:t>
            </a:r>
          </a:p>
        </p:txBody>
      </p:sp>
      <p:sp>
        <p:nvSpPr>
          <p:cNvPr id="24" name="TextBox 23"/>
          <p:cNvSpPr txBox="1"/>
          <p:nvPr/>
        </p:nvSpPr>
        <p:spPr>
          <a:xfrm>
            <a:off x="7622598"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Printer</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93" name="Group 192"/>
          <p:cNvGrpSpPr/>
          <p:nvPr/>
        </p:nvGrpSpPr>
        <p:grpSpPr>
          <a:xfrm>
            <a:off x="7726551" y="4291243"/>
            <a:ext cx="570615" cy="612659"/>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3" name="Group 182"/>
          <p:cNvGrpSpPr/>
          <p:nvPr/>
        </p:nvGrpSpPr>
        <p:grpSpPr>
          <a:xfrm>
            <a:off x="7737563" y="2202329"/>
            <a:ext cx="548590" cy="478514"/>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7" name="TextBox 16"/>
          <p:cNvSpPr txBox="1"/>
          <p:nvPr/>
        </p:nvSpPr>
        <p:spPr>
          <a:xfrm>
            <a:off x="8801781"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Security</a:t>
            </a:r>
          </a:p>
        </p:txBody>
      </p:sp>
      <p:sp>
        <p:nvSpPr>
          <p:cNvPr id="25" name="TextBox 24"/>
          <p:cNvSpPr txBox="1"/>
          <p:nvPr/>
        </p:nvSpPr>
        <p:spPr>
          <a:xfrm>
            <a:off x="8783055" y="2821123"/>
            <a:ext cx="869439"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Media player</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sp>
        <p:nvSpPr>
          <p:cNvPr id="145" name="Freeform 128"/>
          <p:cNvSpPr>
            <a:spLocks noEditPoints="1"/>
          </p:cNvSpPr>
          <p:nvPr/>
        </p:nvSpPr>
        <p:spPr bwMode="auto">
          <a:xfrm>
            <a:off x="8885712" y="4441405"/>
            <a:ext cx="610658" cy="462497"/>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nvGrpSpPr>
          <p:cNvPr id="182" name="Group 181"/>
          <p:cNvGrpSpPr/>
          <p:nvPr/>
        </p:nvGrpSpPr>
        <p:grpSpPr>
          <a:xfrm>
            <a:off x="9053598" y="2130251"/>
            <a:ext cx="328353" cy="550592"/>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3" name="TextBox 12"/>
          <p:cNvSpPr txBox="1"/>
          <p:nvPr/>
        </p:nvSpPr>
        <p:spPr>
          <a:xfrm>
            <a:off x="4013814"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Oven</a:t>
            </a:r>
          </a:p>
        </p:txBody>
      </p:sp>
      <p:sp>
        <p:nvSpPr>
          <p:cNvPr id="21" name="TextBox 20"/>
          <p:cNvSpPr txBox="1"/>
          <p:nvPr/>
        </p:nvSpPr>
        <p:spPr>
          <a:xfrm>
            <a:off x="4013814"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Automobile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91" name="Group 190"/>
          <p:cNvGrpSpPr/>
          <p:nvPr/>
        </p:nvGrpSpPr>
        <p:grpSpPr>
          <a:xfrm>
            <a:off x="4199855" y="4501470"/>
            <a:ext cx="406438" cy="402432"/>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6" name="Group 185"/>
          <p:cNvGrpSpPr/>
          <p:nvPr/>
        </p:nvGrpSpPr>
        <p:grpSpPr>
          <a:xfrm>
            <a:off x="3942579" y="2334471"/>
            <a:ext cx="920991" cy="346372"/>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2" name="TextBox 11"/>
          <p:cNvSpPr txBox="1"/>
          <p:nvPr/>
        </p:nvSpPr>
        <p:spPr>
          <a:xfrm>
            <a:off x="2763396"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Smart scale</a:t>
            </a:r>
          </a:p>
        </p:txBody>
      </p:sp>
      <p:sp>
        <p:nvSpPr>
          <p:cNvPr id="20" name="TextBox 19"/>
          <p:cNvSpPr txBox="1"/>
          <p:nvPr/>
        </p:nvSpPr>
        <p:spPr>
          <a:xfrm>
            <a:off x="2763396"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Refrigerator</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90" name="Group 189"/>
          <p:cNvGrpSpPr/>
          <p:nvPr/>
        </p:nvGrpSpPr>
        <p:grpSpPr>
          <a:xfrm>
            <a:off x="2913398" y="4415376"/>
            <a:ext cx="478516" cy="488526"/>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7" name="Group 186"/>
          <p:cNvGrpSpPr/>
          <p:nvPr/>
        </p:nvGrpSpPr>
        <p:grpSpPr>
          <a:xfrm>
            <a:off x="3000492" y="2130251"/>
            <a:ext cx="304328" cy="550592"/>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8" name="TextBox 17"/>
          <p:cNvSpPr txBox="1"/>
          <p:nvPr/>
        </p:nvSpPr>
        <p:spPr>
          <a:xfrm>
            <a:off x="9980962"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Television</a:t>
            </a:r>
          </a:p>
        </p:txBody>
      </p:sp>
      <p:sp>
        <p:nvSpPr>
          <p:cNvPr id="26" name="TextBox 25"/>
          <p:cNvSpPr txBox="1"/>
          <p:nvPr/>
        </p:nvSpPr>
        <p:spPr>
          <a:xfrm>
            <a:off x="9980962"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Microwave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94" name="Group 193"/>
          <p:cNvGrpSpPr/>
          <p:nvPr/>
        </p:nvGrpSpPr>
        <p:grpSpPr>
          <a:xfrm>
            <a:off x="10118952" y="4353309"/>
            <a:ext cx="502541" cy="550593"/>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1" name="Group 180"/>
          <p:cNvGrpSpPr/>
          <p:nvPr/>
        </p:nvGrpSpPr>
        <p:grpSpPr>
          <a:xfrm>
            <a:off x="10095926" y="2366505"/>
            <a:ext cx="548592" cy="314338"/>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1" name="TextBox 10"/>
          <p:cNvSpPr txBox="1"/>
          <p:nvPr/>
        </p:nvSpPr>
        <p:spPr>
          <a:xfrm>
            <a:off x="1491917" y="5065160"/>
            <a:ext cx="870818"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Coffee maker</a:t>
            </a:r>
          </a:p>
        </p:txBody>
      </p:sp>
      <p:sp>
        <p:nvSpPr>
          <p:cNvPr id="19" name="TextBox 18"/>
          <p:cNvSpPr txBox="1"/>
          <p:nvPr/>
        </p:nvSpPr>
        <p:spPr>
          <a:xfrm>
            <a:off x="1584213"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Alarm clock</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89" name="Group 188"/>
          <p:cNvGrpSpPr/>
          <p:nvPr/>
        </p:nvGrpSpPr>
        <p:grpSpPr>
          <a:xfrm>
            <a:off x="1621997" y="4527497"/>
            <a:ext cx="610658" cy="376405"/>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8" name="Group 187"/>
          <p:cNvGrpSpPr/>
          <p:nvPr/>
        </p:nvGrpSpPr>
        <p:grpSpPr>
          <a:xfrm>
            <a:off x="1744226" y="2118238"/>
            <a:ext cx="458494" cy="56260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213" name="Group 212"/>
          <p:cNvGrpSpPr/>
          <p:nvPr/>
        </p:nvGrpSpPr>
        <p:grpSpPr>
          <a:xfrm>
            <a:off x="676937" y="3214601"/>
            <a:ext cx="525463" cy="481012"/>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217" name="Group 216"/>
          <p:cNvGrpSpPr/>
          <p:nvPr/>
        </p:nvGrpSpPr>
        <p:grpSpPr>
          <a:xfrm>
            <a:off x="11246495" y="3214601"/>
            <a:ext cx="525463" cy="481012"/>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221"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2"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3"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4" name="TextBox 223"/>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HOME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
        <p:nvSpPr>
          <p:cNvPr id="225" name="TextBox 224"/>
          <p:cNvSpPr txBox="1"/>
          <p:nvPr/>
        </p:nvSpPr>
        <p:spPr>
          <a:xfrm>
            <a:off x="11248321"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HOME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
        <p:nvSpPr>
          <p:cNvPr id="226" name="TextBox 225"/>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WORKPLACE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Tree>
    <p:extLst>
      <p:ext uri="{BB962C8B-B14F-4D97-AF65-F5344CB8AC3E}">
        <p14:creationId xmlns:p14="http://schemas.microsoft.com/office/powerpoint/2010/main" val="405207256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59464" y="4449312"/>
            <a:ext cx="1557305" cy="1158347"/>
            <a:chOff x="1270632" y="4066342"/>
            <a:chExt cx="1557305" cy="1158347"/>
          </a:xfrm>
        </p:grpSpPr>
        <p:pic>
          <p:nvPicPr>
            <p:cNvPr id="136" name="Picture 1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5"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Sleep tracking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sp>
        <p:nvSpPr>
          <p:cNvPr id="73" name="Rectangle 72"/>
          <p:cNvSpPr/>
          <p:nvPr/>
        </p:nvSpPr>
        <p:spPr bwMode="auto">
          <a:xfrm>
            <a:off x="4979437" y="3066825"/>
            <a:ext cx="2323636" cy="3733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200" spc="-51" dirty="0" err="1">
              <a:gradFill>
                <a:gsLst>
                  <a:gs pos="0">
                    <a:srgbClr val="505050"/>
                  </a:gs>
                  <a:gs pos="100000">
                    <a:srgbClr val="505050"/>
                  </a:gs>
                </a:gsLst>
                <a:lin ang="5400000" scaled="1"/>
              </a:gradFill>
              <a:ea typeface="Segoe UI" pitchFamily="34" charset="0"/>
              <a:cs typeface="Segoe UI" pitchFamily="34" charset="0"/>
            </a:endParaRPr>
          </a:p>
        </p:txBody>
      </p:sp>
      <p:sp>
        <p:nvSpPr>
          <p:cNvPr id="11" name="TextBox 10"/>
          <p:cNvSpPr txBox="1"/>
          <p:nvPr/>
        </p:nvSpPr>
        <p:spPr>
          <a:xfrm>
            <a:off x="3083494" y="3215426"/>
            <a:ext cx="976762" cy="184666"/>
          </a:xfrm>
          <a:prstGeom prst="rect">
            <a:avLst/>
          </a:prstGeom>
          <a:solidFill>
            <a:schemeClr val="bg1"/>
          </a:solidFill>
          <a:ln>
            <a:noFill/>
            <a:headEnd type="none" w="med" len="med"/>
            <a:tailEnd type="none" w="med" len="med"/>
          </a:ln>
        </p:spPr>
        <p:txBody>
          <a:bodyPr wrap="none" lIns="93260" tIns="0" rIns="93260" bIns="0" rtlCol="0">
            <a:spAutoFit/>
          </a:bodyPr>
          <a:lstStyle/>
          <a:p>
            <a:pPr defTabSz="932597">
              <a:defRPr/>
            </a:pPr>
            <a:r>
              <a:rPr lang="en-US" sz="1200" b="1" dirty="0">
                <a:gradFill>
                  <a:gsLst>
                    <a:gs pos="0">
                      <a:srgbClr val="5C2D91"/>
                    </a:gs>
                    <a:gs pos="100000">
                      <a:srgbClr val="5C2D91"/>
                    </a:gs>
                  </a:gsLst>
                  <a:lin ang="5400000" scaled="1"/>
                </a:gradFill>
                <a:ea typeface="Segoe UI" pitchFamily="34" charset="0"/>
                <a:cs typeface="Segoe UI" pitchFamily="34" charset="0"/>
              </a:rPr>
              <a:t>COMMUTE</a:t>
            </a:r>
          </a:p>
        </p:txBody>
      </p:sp>
      <p:sp>
        <p:nvSpPr>
          <p:cNvPr id="12" name="TextBox 11"/>
          <p:cNvSpPr txBox="1"/>
          <p:nvPr/>
        </p:nvSpPr>
        <p:spPr>
          <a:xfrm>
            <a:off x="8366694" y="3215426"/>
            <a:ext cx="976762" cy="184666"/>
          </a:xfrm>
          <a:prstGeom prst="rect">
            <a:avLst/>
          </a:prstGeom>
          <a:solidFill>
            <a:schemeClr val="bg1"/>
          </a:solidFill>
          <a:ln>
            <a:noFill/>
            <a:headEnd type="none" w="med" len="med"/>
            <a:tailEnd type="none" w="med" len="med"/>
          </a:ln>
        </p:spPr>
        <p:txBody>
          <a:bodyPr wrap="none" lIns="93260" tIns="0" rIns="93260" bIns="0" rtlCol="0">
            <a:spAutoFit/>
          </a:bodyPr>
          <a:lstStyle/>
          <a:p>
            <a:pPr defTabSz="932597">
              <a:defRPr/>
            </a:pPr>
            <a:r>
              <a:rPr lang="en-US" sz="1200" b="1" dirty="0">
                <a:gradFill>
                  <a:gsLst>
                    <a:gs pos="0">
                      <a:srgbClr val="5C2D91"/>
                    </a:gs>
                    <a:gs pos="100000">
                      <a:srgbClr val="5C2D91"/>
                    </a:gs>
                  </a:gsLst>
                  <a:lin ang="5400000" scaled="1"/>
                </a:gradFill>
                <a:ea typeface="Segoe UI" pitchFamily="34" charset="0"/>
                <a:cs typeface="Segoe UI" pitchFamily="34" charset="0"/>
              </a:rPr>
              <a:t>COMMUTE</a:t>
            </a:r>
          </a:p>
        </p:txBody>
      </p:sp>
      <p:grpSp>
        <p:nvGrpSpPr>
          <p:cNvPr id="37" name="Group 36"/>
          <p:cNvGrpSpPr/>
          <p:nvPr/>
        </p:nvGrpSpPr>
        <p:grpSpPr>
          <a:xfrm>
            <a:off x="422472" y="5662951"/>
            <a:ext cx="1178719" cy="866558"/>
            <a:chOff x="422472" y="5641832"/>
            <a:chExt cx="1178719" cy="866558"/>
          </a:xfrm>
        </p:grpSpPr>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4036" cy="166199"/>
            </a:xfrm>
            <a:prstGeom prst="rect">
              <a:avLst/>
            </a:prstGeom>
            <a:noFill/>
            <a:ln>
              <a:noFill/>
              <a:headEnd type="none" w="med" len="med"/>
              <a:tailEnd type="none" w="med" len="med"/>
            </a:ln>
          </p:spPr>
          <p:txBody>
            <a:bodyPr wrap="none" lIns="0" tIns="0" rIns="0" bIns="0" rtlCol="0">
              <a:spAutoFit/>
            </a:bodyPr>
            <a:lstStyle/>
            <a:p>
              <a:pP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Home security</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34" name="Group 33"/>
          <p:cNvGrpSpPr/>
          <p:nvPr/>
        </p:nvGrpSpPr>
        <p:grpSpPr>
          <a:xfrm>
            <a:off x="1808292" y="5641212"/>
            <a:ext cx="1303444" cy="888297"/>
            <a:chOff x="1818203" y="5627360"/>
            <a:chExt cx="1303444" cy="888297"/>
          </a:xfrm>
        </p:grpSpPr>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534"/>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Home automation</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30" name="Group 29"/>
          <p:cNvGrpSpPr/>
          <p:nvPr/>
        </p:nvGrpSpPr>
        <p:grpSpPr>
          <a:xfrm>
            <a:off x="3318837" y="6008733"/>
            <a:ext cx="935449" cy="520776"/>
            <a:chOff x="3368261" y="5944689"/>
            <a:chExt cx="935449" cy="520776"/>
          </a:xfrm>
        </p:grpSpPr>
        <p:pic>
          <p:nvPicPr>
            <p:cNvPr id="8" name="Picture 7"/>
            <p:cNvPicPr>
              <a:picLocks noChangeAspect="1"/>
            </p:cNvPicPr>
            <p:nvPr/>
          </p:nvPicPr>
          <p:blipFill rotWithShape="1">
            <a:blip r:embed="rId8"/>
            <a:srcRect l="16024" t="19030" r="17644" b="31982"/>
            <a:stretch/>
          </p:blipFill>
          <p:spPr>
            <a:xfrm>
              <a:off x="3629469" y="5944689"/>
              <a:ext cx="413035" cy="275726"/>
            </a:xfrm>
            <a:prstGeom prst="rect">
              <a:avLst/>
            </a:prstGeom>
          </p:spPr>
        </p:pic>
        <p:sp>
          <p:nvSpPr>
            <p:cNvPr id="63" name="TextBox 62"/>
            <p:cNvSpPr txBox="1"/>
            <p:nvPr/>
          </p:nvSpPr>
          <p:spPr>
            <a:xfrm>
              <a:off x="3368261" y="6299266"/>
              <a:ext cx="935449" cy="166199"/>
            </a:xfrm>
            <a:prstGeom prst="rect">
              <a:avLst/>
            </a:prstGeom>
            <a:noFill/>
            <a:ln>
              <a:noFill/>
              <a:headEnd type="none" w="med" len="med"/>
              <a:tailEnd type="none" w="med" len="med"/>
            </a:ln>
          </p:spPr>
          <p:txBody>
            <a:bodyPr wrap="non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Leak detection</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11277" name="Group 11276"/>
          <p:cNvGrpSpPr/>
          <p:nvPr/>
        </p:nvGrpSpPr>
        <p:grpSpPr>
          <a:xfrm>
            <a:off x="1115440" y="3709638"/>
            <a:ext cx="1824504" cy="825807"/>
            <a:chOff x="1745850" y="3471299"/>
            <a:chExt cx="1824504" cy="825807"/>
          </a:xfrm>
        </p:grpSpPr>
        <p:pic>
          <p:nvPicPr>
            <p:cNvPr id="65" name="Picture 2" descr="https://lh4.googleusercontent.com/-xm_MGqcodDQ/Ul0ph-pzi2I/AAAAAAAAAAs/XwSWm2mO_3U/s0-d/Website%2Bbanner.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9"/>
              <a:ext cx="1584950" cy="825807"/>
              <a:chOff x="1897721" y="3634129"/>
              <a:chExt cx="1554014" cy="809688"/>
            </a:xfrm>
          </p:grpSpPr>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7945" cy="181061"/>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Smart appliances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64" name="Picture 63"/>
              <p:cNvPicPr>
                <a:picLocks noChangeAspect="1"/>
              </p:cNvPicPr>
              <p:nvPr/>
            </p:nvPicPr>
            <p:blipFill rotWithShape="1">
              <a:blip r:embed="rId11"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913" y="2225308"/>
            <a:ext cx="969425" cy="735859"/>
            <a:chOff x="6554445" y="2304447"/>
            <a:chExt cx="969425" cy="735859"/>
          </a:xfrm>
        </p:grpSpPr>
        <p:pic>
          <p:nvPicPr>
            <p:cNvPr id="45" name="Picture 4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Indoor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smtClean="0">
                  <a:gradFill>
                    <a:gsLst>
                      <a:gs pos="0">
                        <a:srgbClr val="505050"/>
                      </a:gs>
                      <a:gs pos="100000">
                        <a:srgbClr val="505050"/>
                      </a:gs>
                    </a:gsLst>
                    <a:lin ang="5400000" scaled="1"/>
                  </a:gradFill>
                  <a:ea typeface="Segoe UI" pitchFamily="34" charset="0"/>
                  <a:cs typeface="Segoe UI" pitchFamily="34" charset="0"/>
                </a:rPr>
                <a:t>navigation</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80" name="Group 79"/>
          <p:cNvGrpSpPr/>
          <p:nvPr/>
        </p:nvGrpSpPr>
        <p:grpSpPr>
          <a:xfrm>
            <a:off x="3887872" y="851028"/>
            <a:ext cx="1568454" cy="903621"/>
            <a:chOff x="2949120" y="959884"/>
            <a:chExt cx="1537840" cy="885984"/>
          </a:xfrm>
        </p:grpSpPr>
        <p:pic>
          <p:nvPicPr>
            <p:cNvPr id="28" name="Picture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33521" cy="181062"/>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Health </a:t>
              </a:r>
              <a:r>
                <a:rPr lang="en-US" sz="1200" spc="-39" dirty="0" smtClean="0">
                  <a:gradFill>
                    <a:gsLst>
                      <a:gs pos="0">
                        <a:srgbClr val="505050"/>
                      </a:gs>
                      <a:gs pos="100000">
                        <a:srgbClr val="505050"/>
                      </a:gs>
                    </a:gsLst>
                    <a:lin ang="5400000" scaled="1"/>
                  </a:gradFill>
                  <a:ea typeface="Segoe UI" pitchFamily="34" charset="0"/>
                  <a:cs typeface="Segoe UI" pitchFamily="34" charset="0"/>
                </a:rPr>
                <a:t>monitoring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76" name="Picture 75"/>
            <p:cNvPicPr>
              <a:picLocks noChangeAspect="1"/>
            </p:cNvPicPr>
            <p:nvPr/>
          </p:nvPicPr>
          <p:blipFill rotWithShape="1">
            <a:blip r:embed="rId16"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343" y="1888731"/>
            <a:ext cx="1406245" cy="1072436"/>
            <a:chOff x="5271654" y="1796668"/>
            <a:chExt cx="1406245" cy="1072436"/>
          </a:xfrm>
        </p:grpSpPr>
        <p:pic>
          <p:nvPicPr>
            <p:cNvPr id="11266" name="Picture 2" descr="enlighted-gateway"/>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894604" cy="184666"/>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Smart </a:t>
              </a:r>
              <a:r>
                <a:rPr lang="en-US" sz="1200" spc="-39" dirty="0" smtClean="0">
                  <a:gradFill>
                    <a:gsLst>
                      <a:gs pos="0">
                        <a:srgbClr val="505050"/>
                      </a:gs>
                      <a:gs pos="100000">
                        <a:srgbClr val="505050"/>
                      </a:gs>
                    </a:gsLst>
                    <a:lin ang="5400000" scaled="1"/>
                  </a:gradFill>
                  <a:ea typeface="Segoe UI" pitchFamily="34" charset="0"/>
                  <a:cs typeface="Segoe UI" pitchFamily="34" charset="0"/>
                </a:rPr>
                <a:t>lighting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143" name="Group 142"/>
          <p:cNvGrpSpPr/>
          <p:nvPr/>
        </p:nvGrpSpPr>
        <p:grpSpPr>
          <a:xfrm>
            <a:off x="5758385" y="874516"/>
            <a:ext cx="951411" cy="880133"/>
            <a:chOff x="8929498" y="207486"/>
            <a:chExt cx="932841" cy="862954"/>
          </a:xfrm>
        </p:grpSpPr>
        <p:pic>
          <p:nvPicPr>
            <p:cNvPr id="38" name="Picture 6" descr="http://002mag.com/wordpress/wp-content/uploads/2012/11/Tagg-pet-tracker.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27705" cy="181062"/>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Pet </a:t>
              </a:r>
              <a:r>
                <a:rPr lang="en-US" sz="1200" spc="-39" dirty="0" smtClean="0">
                  <a:gradFill>
                    <a:gsLst>
                      <a:gs pos="0">
                        <a:srgbClr val="505050"/>
                      </a:gs>
                      <a:gs pos="100000">
                        <a:srgbClr val="505050"/>
                      </a:gs>
                    </a:gsLst>
                    <a:lin ang="5400000" scaled="1"/>
                  </a:gradFill>
                  <a:ea typeface="Segoe UI" pitchFamily="34" charset="0"/>
                  <a:cs typeface="Segoe UI" pitchFamily="34" charset="0"/>
                </a:rPr>
                <a:t>tracking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94" name="Picture 2" descr="http://www.whistle.com/wp-content/uploads/2014/02/whistle.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3"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477" y="4816419"/>
            <a:ext cx="1803446" cy="719048"/>
            <a:chOff x="6271027" y="4495379"/>
            <a:chExt cx="1803446" cy="719048"/>
          </a:xfrm>
        </p:grpSpPr>
        <p:pic>
          <p:nvPicPr>
            <p:cNvPr id="99" name="Picture 2" descr="https://kaptureaudio.com/img/product-feature.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Information capture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01" name="Picture 8" descr="Narrative Clip, Orange"/>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2489" y="1758053"/>
            <a:ext cx="1224087" cy="1145042"/>
            <a:chOff x="9419830" y="2092834"/>
            <a:chExt cx="1200194" cy="1122692"/>
          </a:xfrm>
        </p:grpSpPr>
        <p:pic>
          <p:nvPicPr>
            <p:cNvPr id="39" name="Picture 2" descr="DriversPagemi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Trip tracking and car health</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10" name="Picture 4" descr="OBDLink™ LX Bluetooth"/>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765" y="4881568"/>
            <a:ext cx="1612259" cy="653899"/>
            <a:chOff x="7903736" y="4560527"/>
            <a:chExt cx="1612259" cy="653899"/>
          </a:xfrm>
        </p:grpSpPr>
        <p:pic>
          <p:nvPicPr>
            <p:cNvPr id="40" name="Picture 39"/>
            <p:cNvPicPr>
              <a:picLocks noChangeAspect="1"/>
            </p:cNvPicPr>
            <p:nvPr/>
          </p:nvPicPr>
          <p:blipFill rotWithShape="1">
            <a:blip r:embed="rId30"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2" cstate="print">
              <a:extLst>
                <a:ext uri="{BEBA8EAE-BF5A-486C-A8C5-ECC9F3942E4B}">
                  <a14:imgProps xmlns:a14="http://schemas.microsoft.com/office/drawing/2010/main">
                    <a14:imgLayer r:embed="rId33">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Control</a:t>
              </a:r>
            </a:p>
          </p:txBody>
        </p:sp>
      </p:grpSp>
      <p:grpSp>
        <p:nvGrpSpPr>
          <p:cNvPr id="150" name="Group 149"/>
          <p:cNvGrpSpPr/>
          <p:nvPr/>
        </p:nvGrpSpPr>
        <p:grpSpPr>
          <a:xfrm>
            <a:off x="1134362" y="1730692"/>
            <a:ext cx="1455078" cy="1230475"/>
            <a:chOff x="847196" y="1782271"/>
            <a:chExt cx="1426677" cy="1206458"/>
          </a:xfrm>
        </p:grpSpPr>
        <p:pic>
          <p:nvPicPr>
            <p:cNvPr id="36" name="Picture 35"/>
            <p:cNvPicPr>
              <a:picLocks noChangeAspect="1"/>
            </p:cNvPicPr>
            <p:nvPr/>
          </p:nvPicPr>
          <p:blipFill>
            <a:blip r:embed="rId34"/>
            <a:stretch>
              <a:fillRect/>
            </a:stretch>
          </p:blipFill>
          <p:spPr>
            <a:xfrm>
              <a:off x="1524656" y="1923844"/>
              <a:ext cx="489044" cy="428986"/>
            </a:xfrm>
            <a:prstGeom prst="rect">
              <a:avLst/>
            </a:prstGeom>
          </p:spPr>
        </p:pic>
        <p:sp>
          <p:nvSpPr>
            <p:cNvPr id="49" name="TextBox 48"/>
            <p:cNvSpPr txBox="1"/>
            <p:nvPr/>
          </p:nvSpPr>
          <p:spPr>
            <a:xfrm>
              <a:off x="1245746" y="2626606"/>
              <a:ext cx="933913" cy="362123"/>
            </a:xfrm>
            <a:prstGeom prst="rect">
              <a:avLst/>
            </a:prstGeom>
            <a:noFill/>
            <a:ln>
              <a:noFill/>
              <a:headEnd type="none" w="med" len="med"/>
              <a:tailEnd type="none" w="med" len="med"/>
            </a:ln>
          </p:spPr>
          <p:txBody>
            <a:bodyPr wrap="non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Child </a:t>
              </a:r>
              <a:r>
                <a:rPr lang="en-US" sz="1200" spc="-39" dirty="0" smtClean="0">
                  <a:gradFill>
                    <a:gsLst>
                      <a:gs pos="0">
                        <a:srgbClr val="505050"/>
                      </a:gs>
                      <a:gs pos="100000">
                        <a:srgbClr val="505050"/>
                      </a:gs>
                    </a:gsLst>
                    <a:lin ang="5400000" scaled="1"/>
                  </a:gradFill>
                  <a:ea typeface="Segoe UI" pitchFamily="34" charset="0"/>
                  <a:cs typeface="Segoe UI" pitchFamily="34" charset="0"/>
                </a:rPr>
                <a:t>and elder</a:t>
              </a:r>
              <a:r>
                <a:rPr lang="en-US" sz="1200" spc="-39" dirty="0">
                  <a:gradFill>
                    <a:gsLst>
                      <a:gs pos="0">
                        <a:srgbClr val="505050"/>
                      </a:gs>
                      <a:gs pos="100000">
                        <a:srgbClr val="505050"/>
                      </a:gs>
                    </a:gsLst>
                    <a:lin ang="5400000" scaled="1"/>
                  </a:gradFill>
                  <a:ea typeface="Segoe UI" pitchFamily="34" charset="0"/>
                  <a:cs typeface="Segoe UI" pitchFamily="34" charset="0"/>
                </a:rPr>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smtClean="0">
                  <a:gradFill>
                    <a:gsLst>
                      <a:gs pos="0">
                        <a:srgbClr val="505050"/>
                      </a:gs>
                      <a:gs pos="100000">
                        <a:srgbClr val="505050"/>
                      </a:gs>
                    </a:gsLst>
                    <a:lin ang="5400000" scaled="1"/>
                  </a:gradFill>
                  <a:ea typeface="Segoe UI" pitchFamily="34" charset="0"/>
                  <a:cs typeface="Segoe UI" pitchFamily="34" charset="0"/>
                </a:rPr>
                <a:t>monitoring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23" name="Picture 4" descr="https://pbs.twimg.com/media/BkK0jtjCQAAk6Mk.png:large"/>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7"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4765" y="1868991"/>
            <a:ext cx="2628253" cy="1092176"/>
            <a:chOff x="2292772" y="1933440"/>
            <a:chExt cx="2576953" cy="1070858"/>
          </a:xfrm>
        </p:grpSpPr>
        <p:sp>
          <p:nvSpPr>
            <p:cNvPr id="33" name="TextBox 32"/>
            <p:cNvSpPr txBox="1"/>
            <p:nvPr/>
          </p:nvSpPr>
          <p:spPr>
            <a:xfrm>
              <a:off x="3453201" y="2607761"/>
              <a:ext cx="665904" cy="362123"/>
            </a:xfrm>
            <a:prstGeom prst="rect">
              <a:avLst/>
            </a:prstGeom>
            <a:solidFill>
              <a:schemeClr val="bg1"/>
            </a:solidFill>
            <a:ln>
              <a:noFill/>
              <a:headEnd type="none" w="med" len="med"/>
              <a:tailEnd type="none" w="med" len="med"/>
            </a:ln>
          </p:spPr>
          <p:txBody>
            <a:bodyPr wrap="non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Sports </a:t>
              </a:r>
              <a:r>
                <a:rPr lang="en-US" sz="1200" spc="-39" dirty="0" smtClean="0">
                  <a:gradFill>
                    <a:gsLst>
                      <a:gs pos="0">
                        <a:srgbClr val="505050"/>
                      </a:gs>
                      <a:gs pos="100000">
                        <a:srgbClr val="505050"/>
                      </a:gs>
                    </a:gsLst>
                    <a:lin ang="5400000" scaled="1"/>
                  </a:gradFill>
                  <a:ea typeface="Segoe UI" pitchFamily="34" charset="0"/>
                  <a:cs typeface="Segoe UI" pitchFamily="34" charset="0"/>
                </a:rPr>
                <a:t/>
              </a:r>
              <a:br>
                <a:rPr lang="en-US" sz="1200" spc="-39" dirty="0" smtClean="0">
                  <a:gradFill>
                    <a:gsLst>
                      <a:gs pos="0">
                        <a:srgbClr val="505050"/>
                      </a:gs>
                      <a:gs pos="100000">
                        <a:srgbClr val="505050"/>
                      </a:gs>
                    </a:gsLst>
                    <a:lin ang="5400000" scaled="1"/>
                  </a:gradFill>
                  <a:ea typeface="Segoe UI" pitchFamily="34" charset="0"/>
                  <a:cs typeface="Segoe UI" pitchFamily="34" charset="0"/>
                </a:rPr>
              </a:br>
              <a:r>
                <a:rPr lang="en-US" sz="1200" spc="-39" dirty="0" smtClean="0">
                  <a:gradFill>
                    <a:gsLst>
                      <a:gs pos="0">
                        <a:srgbClr val="505050"/>
                      </a:gs>
                      <a:gs pos="100000">
                        <a:srgbClr val="505050"/>
                      </a:gs>
                    </a:gsLst>
                    <a:lin ang="5400000" scaled="1"/>
                  </a:gradFill>
                  <a:ea typeface="Segoe UI" pitchFamily="34" charset="0"/>
                  <a:cs typeface="Segoe UI" pitchFamily="34" charset="0"/>
                </a:rPr>
                <a:t>and fitness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35" name="Picture 3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5"/>
            <a:stretch>
              <a:fillRect/>
            </a:stretch>
          </p:blipFill>
          <p:spPr>
            <a:xfrm>
              <a:off x="3423744" y="1933440"/>
              <a:ext cx="654808" cy="506273"/>
            </a:xfrm>
            <a:prstGeom prst="rect">
              <a:avLst/>
            </a:prstGeom>
          </p:spPr>
        </p:pic>
        <p:pic>
          <p:nvPicPr>
            <p:cNvPr id="91" name="Picture 90"/>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8"/>
            <a:stretch>
              <a:fillRect/>
            </a:stretch>
          </p:blipFill>
          <p:spPr>
            <a:xfrm>
              <a:off x="3001822" y="2499254"/>
              <a:ext cx="411792" cy="419385"/>
            </a:xfrm>
            <a:prstGeom prst="rect">
              <a:avLst/>
            </a:prstGeom>
          </p:spPr>
        </p:pic>
      </p:grpSp>
      <p:grpSp>
        <p:nvGrpSpPr>
          <p:cNvPr id="11273" name="Group 11272"/>
          <p:cNvGrpSpPr/>
          <p:nvPr/>
        </p:nvGrpSpPr>
        <p:grpSpPr>
          <a:xfrm>
            <a:off x="3200739" y="4657593"/>
            <a:ext cx="1530317" cy="877874"/>
            <a:chOff x="2990926" y="4347197"/>
            <a:chExt cx="1530317" cy="877874"/>
          </a:xfrm>
        </p:grpSpPr>
        <p:grpSp>
          <p:nvGrpSpPr>
            <p:cNvPr id="86" name="Group 85"/>
            <p:cNvGrpSpPr/>
            <p:nvPr/>
          </p:nvGrpSpPr>
          <p:grpSpPr>
            <a:xfrm>
              <a:off x="2990926" y="4387664"/>
              <a:ext cx="1510747" cy="837407"/>
              <a:chOff x="4081423" y="3807102"/>
              <a:chExt cx="1481259" cy="821062"/>
            </a:xfrm>
          </p:grpSpPr>
          <p:pic>
            <p:nvPicPr>
              <p:cNvPr id="3" name="Picture 2"/>
              <p:cNvPicPr>
                <a:picLocks noChangeAspect="1"/>
              </p:cNvPicPr>
              <p:nvPr/>
            </p:nvPicPr>
            <p:blipFill>
              <a:blip r:embed="rId49"/>
              <a:stretch>
                <a:fillRect/>
              </a:stretch>
            </p:blipFill>
            <p:spPr>
              <a:xfrm>
                <a:off x="4657385" y="3807102"/>
                <a:ext cx="390557" cy="386065"/>
              </a:xfrm>
              <a:prstGeom prst="ellipse">
                <a:avLst/>
              </a:prstGeom>
            </p:spPr>
          </p:pic>
          <p:sp>
            <p:nvSpPr>
              <p:cNvPr id="60" name="TextBox 59"/>
              <p:cNvSpPr txBox="1"/>
              <p:nvPr/>
            </p:nvSpPr>
            <p:spPr>
              <a:xfrm>
                <a:off x="4081423" y="4302253"/>
                <a:ext cx="1481259"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Air conditioning and temperature control</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pic>
          <p:nvPicPr>
            <p:cNvPr id="140" name="Picture 16" descr="http://www.digitaltrends.com/wp-content/uploads/2014/06/honeywell-lyric.jpg"/>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6898" y="4594616"/>
            <a:ext cx="1659737" cy="940851"/>
            <a:chOff x="4356635" y="4190162"/>
            <a:chExt cx="1627341" cy="922487"/>
          </a:xfrm>
        </p:grpSpPr>
        <p:pic>
          <p:nvPicPr>
            <p:cNvPr id="4" name="Picture 3"/>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2955"/>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Environmental sensors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84" name="Picture 8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5" cstate="print">
              <a:extLst>
                <a:ext uri="{BEBA8EAE-BF5A-486C-A8C5-ECC9F3942E4B}">
                  <a14:imgProps xmlns:a14="http://schemas.microsoft.com/office/drawing/2010/main">
                    <a14:imgLayer r:embed="rId56">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855" y="724255"/>
            <a:ext cx="1717395" cy="1030394"/>
            <a:chOff x="5749613" y="729418"/>
            <a:chExt cx="1717395" cy="1030394"/>
          </a:xfrm>
        </p:grpSpPr>
        <p:pic>
          <p:nvPicPr>
            <p:cNvPr id="31" name="Picture 4" descr="Spire science"/>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8"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Behavior </a:t>
              </a:r>
              <a:r>
                <a:rPr lang="en-US" sz="1200" spc="-39" dirty="0" smtClean="0">
                  <a:gradFill>
                    <a:gsLst>
                      <a:gs pos="0">
                        <a:srgbClr val="505050"/>
                      </a:gs>
                      <a:gs pos="100000">
                        <a:srgbClr val="505050"/>
                      </a:gs>
                    </a:gsLst>
                    <a:lin ang="5400000" scaled="1"/>
                  </a:gradFill>
                  <a:ea typeface="Segoe UI" pitchFamily="34" charset="0"/>
                  <a:cs typeface="Segoe UI" pitchFamily="34" charset="0"/>
                </a:rPr>
                <a:t>modification</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82" name="Picture 81"/>
            <p:cNvPicPr>
              <a:picLocks noChangeAspect="1"/>
            </p:cNvPicPr>
            <p:nvPr/>
          </p:nvPicPr>
          <p:blipFill rotWithShape="1">
            <a:blip r:embed="rId59"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387" y="5656925"/>
            <a:ext cx="2416152" cy="872584"/>
            <a:chOff x="4608584" y="5347831"/>
            <a:chExt cx="2416152" cy="872584"/>
          </a:xfrm>
        </p:grpSpPr>
        <p:pic>
          <p:nvPicPr>
            <p:cNvPr id="22" name="Picture 21"/>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4"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Garden, lawn and plant care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47" name="Picture 2" descr="http://industryedge.wpengine.netdna-cdn.com/wp-content/uploads/2014/02/Rachios-Iro-smart-sprinkler-controller.jp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5"/>
            <a:srcRect r="22224"/>
            <a:stretch/>
          </p:blipFill>
          <p:spPr>
            <a:xfrm>
              <a:off x="5618669" y="5480699"/>
              <a:ext cx="609336" cy="522303"/>
            </a:xfrm>
            <a:prstGeom prst="rect">
              <a:avLst/>
            </a:prstGeom>
          </p:spPr>
        </p:pic>
      </p:grpSp>
      <p:grpSp>
        <p:nvGrpSpPr>
          <p:cNvPr id="11291" name="Group 11290"/>
          <p:cNvGrpSpPr/>
          <p:nvPr/>
        </p:nvGrpSpPr>
        <p:grpSpPr>
          <a:xfrm>
            <a:off x="3188843" y="3609803"/>
            <a:ext cx="1843738" cy="853450"/>
            <a:chOff x="3147693" y="3619230"/>
            <a:chExt cx="1843738" cy="853450"/>
          </a:xfrm>
        </p:grpSpPr>
        <p:grpSp>
          <p:nvGrpSpPr>
            <p:cNvPr id="85" name="Group 84"/>
            <p:cNvGrpSpPr/>
            <p:nvPr/>
          </p:nvGrpSpPr>
          <p:grpSpPr>
            <a:xfrm>
              <a:off x="3187985" y="3644925"/>
              <a:ext cx="1803446" cy="827755"/>
              <a:chOff x="2494814" y="4523940"/>
              <a:chExt cx="1768245" cy="811598"/>
            </a:xfrm>
          </p:grpSpPr>
          <p:pic>
            <p:nvPicPr>
              <p:cNvPr id="47" name="Picture 2" descr="https://images.indiegogo.com/file_attachments/409230/files/20140304034636-per1.jpg?1393933596"/>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7"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2955"/>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Food and nutrition tracking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62" name="Picture 61"/>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69"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0"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663" y="1609938"/>
            <a:ext cx="1512500" cy="1517429"/>
            <a:chOff x="7800664" y="1490044"/>
            <a:chExt cx="1482978" cy="1487811"/>
          </a:xfrm>
        </p:grpSpPr>
        <p:pic>
          <p:nvPicPr>
            <p:cNvPr id="74" name="Picture 73"/>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3"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Beacons </a:t>
              </a:r>
              <a:r>
                <a:rPr lang="en-US" sz="1200" spc="-39" dirty="0" smtClean="0">
                  <a:gradFill>
                    <a:gsLst>
                      <a:gs pos="0">
                        <a:srgbClr val="505050"/>
                      </a:gs>
                      <a:gs pos="100000">
                        <a:srgbClr val="505050"/>
                      </a:gs>
                    </a:gsLst>
                    <a:lin ang="5400000" scaled="1"/>
                  </a:gradFill>
                  <a:ea typeface="Segoe UI" pitchFamily="34" charset="0"/>
                  <a:cs typeface="Segoe UI" pitchFamily="34" charset="0"/>
                </a:rPr>
                <a:t/>
              </a:r>
              <a:br>
                <a:rPr lang="en-US" sz="1200" spc="-39" dirty="0" smtClean="0">
                  <a:gradFill>
                    <a:gsLst>
                      <a:gs pos="0">
                        <a:srgbClr val="505050"/>
                      </a:gs>
                      <a:gs pos="100000">
                        <a:srgbClr val="505050"/>
                      </a:gs>
                    </a:gsLst>
                    <a:lin ang="5400000" scaled="1"/>
                  </a:gradFill>
                  <a:ea typeface="Segoe UI" pitchFamily="34" charset="0"/>
                  <a:cs typeface="Segoe UI" pitchFamily="34" charset="0"/>
                </a:rPr>
              </a:br>
              <a:r>
                <a:rPr lang="en-US" sz="1200" spc="-39" dirty="0" smtClean="0">
                  <a:gradFill>
                    <a:gsLst>
                      <a:gs pos="0">
                        <a:srgbClr val="505050"/>
                      </a:gs>
                      <a:gs pos="100000">
                        <a:srgbClr val="505050"/>
                      </a:gs>
                    </a:gsLst>
                    <a:lin ang="5400000" scaled="1"/>
                  </a:gradFill>
                  <a:ea typeface="Segoe UI" pitchFamily="34" charset="0"/>
                  <a:cs typeface="Segoe UI" pitchFamily="34" charset="0"/>
                </a:rPr>
                <a:t>and proximity</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53" name="Picture 2" descr="http://kontakt.io/wp-content/uploads/2014/02/beacon1.jpg"/>
            <p:cNvPicPr>
              <a:picLocks noChangeAspect="1" noChangeArrowheads="1"/>
            </p:cNvPicPr>
            <p:nvPr/>
          </p:nvPicPr>
          <p:blipFill rotWithShape="1">
            <a:blip r:embed="rId75"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6" cstate="print">
              <a:extLst>
                <a:ext uri="{BEBA8EAE-BF5A-486C-A8C5-ECC9F3942E4B}">
                  <a14:imgProps xmlns:a14="http://schemas.microsoft.com/office/drawing/2010/main">
                    <a14:imgLayer r:embed="rId77">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640" y="5662622"/>
            <a:ext cx="2515280" cy="866887"/>
            <a:chOff x="7221447" y="5354337"/>
            <a:chExt cx="2515280" cy="866887"/>
          </a:xfrm>
        </p:grpSpPr>
        <p:pic>
          <p:nvPicPr>
            <p:cNvPr id="107" name="Picture 106"/>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6" y="6055025"/>
              <a:ext cx="1803446"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New devices and sensors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09" name="Picture 108"/>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2"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1310" y="812085"/>
            <a:ext cx="2682075" cy="942564"/>
            <a:chOff x="7474120" y="810255"/>
            <a:chExt cx="2682075" cy="942564"/>
          </a:xfrm>
        </p:grpSpPr>
        <p:pic>
          <p:nvPicPr>
            <p:cNvPr id="26" name="Picture 8" descr="https://images.indiegogo.com/file_attachments/628101/files/20140605102856-suicidedoor3.png?1401989336"/>
            <p:cNvPicPr>
              <a:picLocks noChangeAspect="1" noChangeArrowheads="1"/>
            </p:cNvPicPr>
            <p:nvPr/>
          </p:nvPicPr>
          <p:blipFill rotWithShape="1">
            <a:blip r:embed="rId83"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5"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8"/>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89"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0"/>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1" cstate="print">
              <a:extLst>
                <a:ext uri="{BEBA8EAE-BF5A-486C-A8C5-ECC9F3942E4B}">
                  <a14:imgProps xmlns:a14="http://schemas.microsoft.com/office/drawing/2010/main">
                    <a14:imgLayer r:embed="rId92">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Object </a:t>
              </a:r>
              <a:r>
                <a:rPr lang="en-US" sz="1200" spc="-39" dirty="0" smtClean="0">
                  <a:gradFill>
                    <a:gsLst>
                      <a:gs pos="0">
                        <a:srgbClr val="505050"/>
                      </a:gs>
                      <a:gs pos="100000">
                        <a:srgbClr val="505050"/>
                      </a:gs>
                    </a:gsLst>
                    <a:lin ang="5400000" scaled="1"/>
                  </a:gradFill>
                  <a:ea typeface="Segoe UI" pitchFamily="34" charset="0"/>
                  <a:cs typeface="Segoe UI" pitchFamily="34" charset="0"/>
                </a:rPr>
                <a:t>tracking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11279" name="Group 11278"/>
          <p:cNvGrpSpPr/>
          <p:nvPr/>
        </p:nvGrpSpPr>
        <p:grpSpPr>
          <a:xfrm>
            <a:off x="5173197" y="4051526"/>
            <a:ext cx="858208" cy="507981"/>
            <a:chOff x="5857029" y="3812967"/>
            <a:chExt cx="858208" cy="507981"/>
          </a:xfrm>
        </p:grpSpPr>
        <p:sp>
          <p:nvSpPr>
            <p:cNvPr id="98" name="TextBox 97"/>
            <p:cNvSpPr txBox="1"/>
            <p:nvPr/>
          </p:nvSpPr>
          <p:spPr>
            <a:xfrm>
              <a:off x="5950400" y="4154749"/>
              <a:ext cx="76483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3"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518" y="3730465"/>
            <a:ext cx="1190810" cy="984137"/>
            <a:chOff x="8064522" y="3448408"/>
            <a:chExt cx="1190810" cy="984137"/>
          </a:xfrm>
        </p:grpSpPr>
        <p:pic>
          <p:nvPicPr>
            <p:cNvPr id="11270" name="Picture 6" descr="http://championvending.com/blog/wp-content/uploads/2013/06/40051diji_touch_4759-machine.jpg"/>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Smart vending machines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11284" name="Group 11283"/>
          <p:cNvGrpSpPr/>
          <p:nvPr/>
        </p:nvGrpSpPr>
        <p:grpSpPr>
          <a:xfrm>
            <a:off x="1937417" y="734715"/>
            <a:ext cx="1648396" cy="1019934"/>
            <a:chOff x="1276603" y="736335"/>
            <a:chExt cx="1648396" cy="1019934"/>
          </a:xfrm>
        </p:grpSpPr>
        <p:pic>
          <p:nvPicPr>
            <p:cNvPr id="116" name="Picture 12" descr="scale_render1.pn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6"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07950" cy="184666"/>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Medication </a:t>
              </a:r>
              <a:r>
                <a:rPr lang="en-US" sz="1200" spc="-39" dirty="0" smtClean="0">
                  <a:gradFill>
                    <a:gsLst>
                      <a:gs pos="0">
                        <a:srgbClr val="505050"/>
                      </a:gs>
                      <a:gs pos="100000">
                        <a:srgbClr val="505050"/>
                      </a:gs>
                    </a:gsLst>
                    <a:lin ang="5400000" scaled="1"/>
                  </a:gradFill>
                  <a:ea typeface="Segoe UI" pitchFamily="34" charset="0"/>
                  <a:cs typeface="Segoe UI" pitchFamily="34" charset="0"/>
                </a:rPr>
                <a:t>adherence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18" name="Picture 2" descr="Main_page_photo"/>
            <p:cNvPicPr>
              <a:picLocks noChangeAspect="1" noChangeArrowheads="1"/>
            </p:cNvPicPr>
            <p:nvPr/>
          </p:nvPicPr>
          <p:blipFill rotWithShape="1">
            <a:blip r:embed="rId97" cstate="print">
              <a:extLst>
                <a:ext uri="{BEBA8EAE-BF5A-486C-A8C5-ECC9F3942E4B}">
                  <a14:imgProps xmlns:a14="http://schemas.microsoft.com/office/drawing/2010/main">
                    <a14:imgLayer r:embed="rId98">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6259" y="3781630"/>
            <a:ext cx="2367917" cy="836827"/>
            <a:chOff x="8986224" y="3526302"/>
            <a:chExt cx="2367917" cy="836827"/>
          </a:xfrm>
        </p:grpSpPr>
        <p:pic>
          <p:nvPicPr>
            <p:cNvPr id="112" name="Picture 111"/>
            <p:cNvPicPr>
              <a:picLocks noChangeAspect="1"/>
            </p:cNvPicPr>
            <p:nvPr/>
          </p:nvPicPr>
          <p:blipFill rotWithShape="1">
            <a:blip r:embed="rId100"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Bike ride stats and protection</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14" name="Picture 113"/>
            <p:cNvPicPr>
              <a:picLocks noChangeAspect="1"/>
            </p:cNvPicPr>
            <p:nvPr/>
          </p:nvPicPr>
          <p:blipFill rotWithShape="1">
            <a:blip r:embed="rId101"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2"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3"/>
            <a:stretch>
              <a:fillRect/>
            </a:stretch>
          </p:blipFill>
          <p:spPr>
            <a:xfrm>
              <a:off x="10368340" y="3526302"/>
              <a:ext cx="382952" cy="290058"/>
            </a:xfrm>
            <a:prstGeom prst="rect">
              <a:avLst/>
            </a:prstGeom>
          </p:spPr>
        </p:pic>
      </p:grpSp>
      <p:grpSp>
        <p:nvGrpSpPr>
          <p:cNvPr id="11265" name="Group 11264"/>
          <p:cNvGrpSpPr/>
          <p:nvPr/>
        </p:nvGrpSpPr>
        <p:grpSpPr>
          <a:xfrm>
            <a:off x="9807020" y="5683636"/>
            <a:ext cx="2132050" cy="845873"/>
            <a:chOff x="9760366" y="4441211"/>
            <a:chExt cx="2132050" cy="845873"/>
          </a:xfrm>
        </p:grpSpPr>
        <p:pic>
          <p:nvPicPr>
            <p:cNvPr id="11278" name="Picture 14" descr="http://static.trustedreviews.com/94/0000235e9/283d/sonosfamily.jpg"/>
            <p:cNvPicPr>
              <a:picLocks noChangeAspect="1" noChangeArrowheads="1"/>
            </p:cNvPicPr>
            <p:nvPr/>
          </p:nvPicPr>
          <p:blipFill>
            <a:blip r:embed="rId104"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Entertainment systems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6"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716" y="3686934"/>
            <a:ext cx="999696" cy="907682"/>
            <a:chOff x="6987973" y="3537607"/>
            <a:chExt cx="999696" cy="907682"/>
          </a:xfrm>
        </p:grpSpPr>
        <p:sp>
          <p:nvSpPr>
            <p:cNvPr id="158" name="TextBox 157"/>
            <p:cNvSpPr txBox="1"/>
            <p:nvPr/>
          </p:nvSpPr>
          <p:spPr>
            <a:xfrm>
              <a:off x="7117271" y="4112890"/>
              <a:ext cx="813340"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Office equipment</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1274" name="Picture 10" descr="http://tabletmonkeys.com/images/2014/05/Microsoft-Surface-Pro-3.jpg"/>
            <p:cNvPicPr>
              <a:picLocks noChangeAspect="1" noChangeArrowheads="1"/>
            </p:cNvPicPr>
            <p:nvPr/>
          </p:nvPicPr>
          <p:blipFill>
            <a:blip r:embed="rId108"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09"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20"/>
          <p:cNvSpPr>
            <a:spLocks noGrp="1"/>
          </p:cNvSpPr>
          <p:nvPr>
            <p:ph type="title"/>
          </p:nvPr>
        </p:nvSpPr>
        <p:spPr/>
        <p:txBody>
          <a:bodyPr/>
          <a:lstStyle/>
          <a:p>
            <a:r>
              <a:rPr lang="en-US" dirty="0" smtClean="0"/>
              <a:t>IoT 2015</a:t>
            </a:r>
            <a:endParaRPr lang="en-US" dirty="0"/>
          </a:p>
        </p:txBody>
      </p:sp>
      <p:grpSp>
        <p:nvGrpSpPr>
          <p:cNvPr id="225" name="Group 224"/>
          <p:cNvGrpSpPr/>
          <p:nvPr/>
        </p:nvGrpSpPr>
        <p:grpSpPr>
          <a:xfrm>
            <a:off x="676937" y="3214601"/>
            <a:ext cx="525463" cy="481012"/>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229" name="Group 228"/>
          <p:cNvGrpSpPr/>
          <p:nvPr/>
        </p:nvGrpSpPr>
        <p:grpSpPr>
          <a:xfrm>
            <a:off x="11246495" y="3214601"/>
            <a:ext cx="525463" cy="481012"/>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233"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34"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35"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36" name="TextBox 235"/>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HOME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
        <p:nvSpPr>
          <p:cNvPr id="237" name="TextBox 236"/>
          <p:cNvSpPr txBox="1"/>
          <p:nvPr/>
        </p:nvSpPr>
        <p:spPr>
          <a:xfrm>
            <a:off x="1126035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HOME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
        <p:nvSpPr>
          <p:cNvPr id="238" name="TextBox 237"/>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WORKPLACE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Tree>
    <p:extLst>
      <p:ext uri="{BB962C8B-B14F-4D97-AF65-F5344CB8AC3E}">
        <p14:creationId xmlns:p14="http://schemas.microsoft.com/office/powerpoint/2010/main" val="39979589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Internet of Cows (</a:t>
            </a:r>
            <a:r>
              <a:rPr lang="en-AU" dirty="0" err="1" smtClean="0"/>
              <a:t>IoC</a:t>
            </a:r>
            <a:r>
              <a:rPr lang="en-AU" dirty="0" smtClean="0"/>
              <a:t>)</a:t>
            </a:r>
            <a:endParaRPr lang="en-AU" dirty="0"/>
          </a:p>
        </p:txBody>
      </p:sp>
      <p:sp>
        <p:nvSpPr>
          <p:cNvPr id="5" name="Rectangle 4"/>
          <p:cNvSpPr/>
          <p:nvPr/>
        </p:nvSpPr>
        <p:spPr>
          <a:xfrm>
            <a:off x="2535863" y="6392862"/>
            <a:ext cx="7059946" cy="461665"/>
          </a:xfrm>
          <a:prstGeom prst="rect">
            <a:avLst/>
          </a:prstGeom>
        </p:spPr>
        <p:txBody>
          <a:bodyPr wrap="none">
            <a:spAutoFit/>
          </a:bodyPr>
          <a:lstStyle/>
          <a:p>
            <a:r>
              <a:rPr lang="en-AU" sz="2400" dirty="0"/>
              <a:t>https://www.youtube.com/watch?v=oY0mxwySaSo</a:t>
            </a:r>
          </a:p>
        </p:txBody>
      </p:sp>
      <p:pic>
        <p:nvPicPr>
          <p:cNvPr id="6" name="Picture 5"/>
          <p:cNvPicPr>
            <a:picLocks noChangeAspect="1"/>
          </p:cNvPicPr>
          <p:nvPr/>
        </p:nvPicPr>
        <p:blipFill>
          <a:blip r:embed="rId3"/>
          <a:stretch>
            <a:fillRect/>
          </a:stretch>
        </p:blipFill>
        <p:spPr>
          <a:xfrm>
            <a:off x="706207" y="1074175"/>
            <a:ext cx="10719258" cy="5055766"/>
          </a:xfrm>
          <a:prstGeom prst="rect">
            <a:avLst/>
          </a:prstGeom>
        </p:spPr>
      </p:pic>
      <p:pic>
        <p:nvPicPr>
          <p:cNvPr id="3" name="Picture 2"/>
          <p:cNvPicPr>
            <a:picLocks noChangeAspect="1"/>
          </p:cNvPicPr>
          <p:nvPr/>
        </p:nvPicPr>
        <p:blipFill>
          <a:blip r:embed="rId4"/>
          <a:stretch>
            <a:fillRect/>
          </a:stretch>
        </p:blipFill>
        <p:spPr>
          <a:xfrm>
            <a:off x="1393485" y="1012051"/>
            <a:ext cx="9651871" cy="5180013"/>
          </a:xfrm>
          <a:prstGeom prst="rect">
            <a:avLst/>
          </a:prstGeom>
        </p:spPr>
      </p:pic>
    </p:spTree>
    <p:extLst>
      <p:ext uri="{BB962C8B-B14F-4D97-AF65-F5344CB8AC3E}">
        <p14:creationId xmlns:p14="http://schemas.microsoft.com/office/powerpoint/2010/main" val="384800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IoTHW</a:t>
            </a:r>
            <a:r>
              <a:rPr lang="en-AU" dirty="0" smtClean="0"/>
              <a:t> (Internet of Things Hello World)</a:t>
            </a:r>
            <a:endParaRPr lang="en-AU" dirty="0"/>
          </a:p>
        </p:txBody>
      </p:sp>
      <p:pic>
        <p:nvPicPr>
          <p:cNvPr id="13314" name="Picture 2" descr="https://tse1.mm.bing.net/th?&amp;id=OIP.M2ca7680c397f168cd9e18f8d0d3e8fa8o0&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7" y="2201862"/>
            <a:ext cx="2857500" cy="23431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4577616" y="2170478"/>
            <a:ext cx="2286000" cy="2857500"/>
          </a:xfrm>
          <a:prstGeom prst="rect">
            <a:avLst/>
          </a:prstGeom>
        </p:spPr>
      </p:pic>
      <p:pic>
        <p:nvPicPr>
          <p:cNvPr id="4" name="Picture 3"/>
          <p:cNvPicPr>
            <a:picLocks noChangeAspect="1"/>
          </p:cNvPicPr>
          <p:nvPr/>
        </p:nvPicPr>
        <p:blipFill>
          <a:blip r:embed="rId4"/>
          <a:stretch>
            <a:fillRect/>
          </a:stretch>
        </p:blipFill>
        <p:spPr>
          <a:xfrm>
            <a:off x="8199437" y="2525712"/>
            <a:ext cx="2857500" cy="1695450"/>
          </a:xfrm>
          <a:prstGeom prst="rect">
            <a:avLst/>
          </a:prstGeom>
        </p:spPr>
      </p:pic>
    </p:spTree>
    <p:extLst>
      <p:ext uri="{BB962C8B-B14F-4D97-AF65-F5344CB8AC3E}">
        <p14:creationId xmlns:p14="http://schemas.microsoft.com/office/powerpoint/2010/main" val="1174679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4.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6.xml><?xml version="1.0" encoding="utf-8"?>
<a:theme xmlns:a="http://schemas.openxmlformats.org/drawingml/2006/main" name="3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7.xml><?xml version="1.0" encoding="utf-8"?>
<a:theme xmlns:a="http://schemas.openxmlformats.org/drawingml/2006/main" name="15_Custom Design">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Read-Only]" id="{57BF259B-24C9-40BC-A376-4A5909B300D1}" vid="{F6B40A68-FA23-4775-BA74-A33C75DCB28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6" ma:contentTypeDescription="Create a new document." ma:contentTypeScope="" ma:versionID="015d1fe3fc1665535cd1c61b4c788a7e">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4a08799ffe24ca16e93240db9a18dbb7"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McCormick Place</TermName>
          <TermId xmlns="http://schemas.microsoft.com/office/infopath/2007/PartnerControls">f42e8eaa-659e-42d3-85a5-a4ea6b6d2ed7</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Chicago</TermName>
          <TermId xmlns="http://schemas.microsoft.com/office/infopath/2007/PartnerControls">b2ea4b94-6e68-4e03-872e-ca2dcc35a47e</TermId>
        </TermInfo>
      </Terms>
    </pfbfa50075a04958bd8757dc155d3e08>
    <Presentation_x0020_Date xmlns="12a172fe-0250-434a-85cf-03b10810c5e5">2015-05-06T05:00:00+00:00</Presentation_x0020_Date>
    <o72fbe6ee5ae4131af0832c08ec51202 xmlns="12a172fe-0250-434a-85cf-03b10810c5e5">
      <Terms xmlns="http://schemas.microsoft.com/office/infopath/2007/PartnerControls"/>
    </o72fbe6ee5ae4131af0832c08ec51202>
    <Event_x0020_Start_x0020_Date xmlns="12a172fe-0250-434a-85cf-03b10810c5e5">2015-05-04T07:00:00+00:00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Kevin Miller</External_x0020_Speaker>
    <Session_x0020_Code xmlns="12a172fe-0250-434a-85cf-03b10810c5e5"> BRK1552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2015-05-08T07:00:00+00:00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2015</TermName>
          <TermId xmlns="http://schemas.microsoft.com/office/infopath/2007/PartnerControls">51bd902e-d5ac-4b35-a5c6-2aeeb48cd79f</TermId>
        </TermInfo>
      </Terms>
    </TaxKeywordTaxHTField>
    <TaxCatchAll xmlns="230e9df3-be65-4c73-a93b-d1236ebd677e">
      <Value>41</Value>
      <Value>44</Value>
      <Value>43</Value>
      <Value>42</Value>
    </TaxCatchAll>
    <eb9cf3a3af7b473faa5c9c98148a90a4 xmlns="12a172fe-0250-434a-85cf-03b10810c5e5">
      <Terms xmlns="http://schemas.microsoft.com/office/infopath/2007/PartnerControls"/>
    </eb9cf3a3af7b473faa5c9c98148a90a4>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35BE8A-16AC-4D15-AA47-286E15463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infopath/2007/PartnerControls"/>
    <ds:schemaRef ds:uri="http://purl.org/dc/dcmitype/"/>
    <ds:schemaRef ds:uri="http://schemas.microsoft.com/sharepoint/v3"/>
    <ds:schemaRef ds:uri="http://schemas.microsoft.com/office/2006/documentManagement/types"/>
    <ds:schemaRef ds:uri="http://www.w3.org/XML/1998/namespace"/>
    <ds:schemaRef ds:uri="12a172fe-0250-434a-85cf-03b10810c5e5"/>
    <ds:schemaRef ds:uri="http://schemas.openxmlformats.org/package/2006/metadata/core-properties"/>
    <ds:schemaRef ds:uri="230e9df3-be65-4c73-a93b-d1236ebd677e"/>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Microsoft_Ignite_2015_Breakout_Template</Template>
  <TotalTime>1503</TotalTime>
  <Words>5133</Words>
  <Application>Microsoft Office PowerPoint</Application>
  <PresentationFormat>Custom</PresentationFormat>
  <Paragraphs>732</Paragraphs>
  <Slides>41</Slides>
  <Notes>29</Notes>
  <HiddenSlides>0</HiddenSlides>
  <MMClips>0</MMClips>
  <ScaleCrop>false</ScaleCrop>
  <HeadingPairs>
    <vt:vector size="8" baseType="variant">
      <vt:variant>
        <vt:lpstr>Fonts Used</vt:lpstr>
      </vt:variant>
      <vt:variant>
        <vt:i4>13</vt:i4>
      </vt:variant>
      <vt:variant>
        <vt:lpstr>Theme</vt:lpstr>
      </vt:variant>
      <vt:variant>
        <vt:i4>8</vt:i4>
      </vt:variant>
      <vt:variant>
        <vt:lpstr>Embedded OLE Servers</vt:lpstr>
      </vt:variant>
      <vt:variant>
        <vt:i4>1</vt:i4>
      </vt:variant>
      <vt:variant>
        <vt:lpstr>Slide Titles</vt:lpstr>
      </vt:variant>
      <vt:variant>
        <vt:i4>41</vt:i4>
      </vt:variant>
    </vt:vector>
  </HeadingPairs>
  <TitlesOfParts>
    <vt:vector size="63" baseType="lpstr">
      <vt:lpstr>Arial</vt:lpstr>
      <vt:lpstr>Avenir LT Pro 45 Book</vt:lpstr>
      <vt:lpstr>Calibri</vt:lpstr>
      <vt:lpstr>Century Schoolbook</vt:lpstr>
      <vt:lpstr>Consolas</vt:lpstr>
      <vt:lpstr>Courier New</vt:lpstr>
      <vt:lpstr>ＭＳ Ｐゴシック</vt:lpstr>
      <vt:lpstr>Segoe UI</vt:lpstr>
      <vt:lpstr>Segoe UI Black</vt:lpstr>
      <vt:lpstr>Segoe UI Light</vt:lpstr>
      <vt:lpstr>Segoe UI Semibold</vt:lpstr>
      <vt:lpstr>Times New Roman</vt:lpstr>
      <vt:lpstr>Wingdings</vt:lpstr>
      <vt:lpstr>5-30610_Microsoft_Ignite_Keynote_Template</vt:lpstr>
      <vt:lpstr>5-30629_Build_Template_WHITE</vt:lpstr>
      <vt:lpstr>1_5-30629_Build_Template_WHITE</vt:lpstr>
      <vt:lpstr>5-30660_TR21_BO_CT_Template</vt:lpstr>
      <vt:lpstr>2_5-30629_Build_Template_WHITE</vt:lpstr>
      <vt:lpstr>3_5-30629_Build_Template_WHITE</vt:lpstr>
      <vt:lpstr>15_Custom Design</vt:lpstr>
      <vt:lpstr>1_5-30610_Microsoft_Ignite_Keynote_Template</vt:lpstr>
      <vt:lpstr>think-cell Slide</vt:lpstr>
      <vt:lpstr>in-flight to insights:</vt:lpstr>
      <vt:lpstr>Disclaimer</vt:lpstr>
      <vt:lpstr>Objectives</vt:lpstr>
      <vt:lpstr>Agenda</vt:lpstr>
      <vt:lpstr>What is the Internet of Things (IoT)?</vt:lpstr>
      <vt:lpstr>IoT 2010</vt:lpstr>
      <vt:lpstr>IoT 2015</vt:lpstr>
      <vt:lpstr>Internet of Cows (IoC)</vt:lpstr>
      <vt:lpstr>IoTHW (Internet of Things Hello World)</vt:lpstr>
      <vt:lpstr>Simulating IoT Systems</vt:lpstr>
      <vt:lpstr>Simulators be Simulating</vt:lpstr>
      <vt:lpstr>Demo Architecture</vt:lpstr>
      <vt:lpstr>Demo</vt:lpstr>
      <vt:lpstr>IoT Device &amp; Cloud Patterns</vt:lpstr>
      <vt:lpstr>Azure Streaming/IoT services (When we started)</vt:lpstr>
      <vt:lpstr>Event Hubs: Role</vt:lpstr>
      <vt:lpstr>Event Hubs: Key concepts</vt:lpstr>
      <vt:lpstr>Event Hubs: Partitions</vt:lpstr>
      <vt:lpstr>PowerPoint Presentation</vt:lpstr>
      <vt:lpstr>PowerPoint Presentation</vt:lpstr>
      <vt:lpstr>Stream Analytics</vt:lpstr>
      <vt:lpstr>What is Streaming Data?</vt:lpstr>
      <vt:lpstr>Events and Time</vt:lpstr>
      <vt:lpstr>Tumbling Windows</vt:lpstr>
      <vt:lpstr>Hopping Windows</vt:lpstr>
      <vt:lpstr>Sliding Windows</vt:lpstr>
      <vt:lpstr>Joining multiple streams</vt:lpstr>
      <vt:lpstr>PowerPoint Presentation</vt:lpstr>
      <vt:lpstr>PowerPoint Presentation</vt:lpstr>
      <vt:lpstr>SAQL – Language &amp; Library</vt:lpstr>
      <vt:lpstr> Son, your ego is writing checks your body can't cash</vt:lpstr>
      <vt:lpstr>Other Options: </vt:lpstr>
      <vt:lpstr>Coming Soon: Azure IoT Suite/Hub</vt:lpstr>
      <vt:lpstr>Connect your devices to Azure IoT Suite</vt:lpstr>
      <vt:lpstr>PowerPoint Presentation</vt:lpstr>
      <vt:lpstr>Many aspects of connectivity</vt:lpstr>
      <vt:lpstr>Azure IoT Suite: IoT Hub</vt:lpstr>
      <vt:lpstr>IoT Hub endpoints</vt:lpstr>
      <vt:lpstr>Announcing!</vt:lpstr>
      <vt:lpstr>Useful Resources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Microsoft Architecturefor the Internet of Things (IoT)</dc:title>
  <dc:subject>Microsoft Ignite 2015</dc:subject>
  <dc:creator>Kevin Miller</dc:creator>
  <cp:keywords>Microsoft Ignite 2015</cp:keywords>
  <dc:description>Template: Mitchell Derrey, Silver Fox Productions
Formatting: 
Audience Type: Internal/External</dc:description>
  <cp:lastModifiedBy>Todd Whitehead</cp:lastModifiedBy>
  <cp:revision>93</cp:revision>
  <dcterms:created xsi:type="dcterms:W3CDTF">2015-04-30T17:23:27Z</dcterms:created>
  <dcterms:modified xsi:type="dcterms:W3CDTF">2015-10-13T04:21:11Z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44;#McCormick Place|f42e8eaa-659e-42d3-85a5-a4ea6b6d2ed7</vt:lpwstr>
  </property>
  <property fmtid="{D5CDD505-2E9C-101B-9397-08002B2CF9AE}" pid="7" name="Track">
    <vt:lpwstr/>
  </property>
  <property fmtid="{D5CDD505-2E9C-101B-9397-08002B2CF9AE}" pid="8" name="Event Location">
    <vt:lpwstr>43;#Chicago|b2ea4b94-6e68-4e03-872e-ca2dcc35a47e</vt:lpwstr>
  </property>
  <property fmtid="{D5CDD505-2E9C-101B-9397-08002B2CF9AE}" pid="9" name="Campaign">
    <vt:lpwstr/>
  </property>
  <property fmtid="{D5CDD505-2E9C-101B-9397-08002B2CF9AE}" pid="10" name="IsMyDocuments">
    <vt:bool>true</vt:bool>
  </property>
  <property fmtid="{D5CDD505-2E9C-101B-9397-08002B2CF9AE}" pid="11" name="TaxKeyword">
    <vt:lpwstr>41;#Microsoft Ignite 2015|51bd902e-d5ac-4b35-a5c6-2aeeb48cd79f</vt:lpwstr>
  </property>
  <property fmtid="{D5CDD505-2E9C-101B-9397-08002B2CF9AE}" pid="12" name="Audience1">
    <vt:lpwstr/>
  </property>
  <property fmtid="{D5CDD505-2E9C-101B-9397-08002B2CF9AE}" pid="13" name="Event Name">
    <vt:lpwstr>42;#Microsoft Ignite|9323c522-fe4b-4922-816b-10a1920d7afb</vt:lpwstr>
  </property>
</Properties>
</file>